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Lst>
  <p:sldSz cy="10440000" cx="7560000"/>
  <p:notesSz cx="6858000" cy="9144000"/>
  <p:embeddedFontLst>
    <p:embeddedFont>
      <p:font typeface="Roboto"/>
      <p:regular r:id="rId10"/>
      <p:bold r:id="rId11"/>
      <p:italic r:id="rId12"/>
      <p:boldItalic r:id="rId13"/>
    </p:embeddedFont>
    <p:embeddedFont>
      <p:font typeface="Fira Sans Medium"/>
      <p:regular r:id="rId14"/>
      <p:bold r:id="rId15"/>
      <p:italic r:id="rId16"/>
      <p:boldItalic r:id="rId17"/>
    </p:embeddedFont>
    <p:embeddedFont>
      <p:font typeface="Barlow"/>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288">
          <p15:clr>
            <a:srgbClr val="747775"/>
          </p15:clr>
        </p15:guide>
        <p15:guide id="2" pos="2381">
          <p15:clr>
            <a:srgbClr val="747775"/>
          </p15:clr>
        </p15:guide>
      </p15:sldGuideLst>
    </p:ext>
    <p:ext uri="GoogleSlidesCustomDataVersion2">
      <go:slidesCustomData xmlns:go="http://customooxmlschemas.google.com/" r:id="rId22" roundtripDataSignature="AMtx7miPzhD/JSIbGt/GFSK/1r4Bg982Z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288" orient="horz"/>
        <p:guide pos="2381"/>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Barlow-italic.fntdata"/><Relationship Id="rId11" Type="http://schemas.openxmlformats.org/officeDocument/2006/relationships/font" Target="fonts/Roboto-bold.fntdata"/><Relationship Id="rId22" Type="http://customschemas.google.com/relationships/presentationmetadata" Target="metadata"/><Relationship Id="rId10" Type="http://schemas.openxmlformats.org/officeDocument/2006/relationships/font" Target="fonts/Roboto-regular.fntdata"/><Relationship Id="rId21" Type="http://schemas.openxmlformats.org/officeDocument/2006/relationships/font" Target="fonts/Barlow-boldItalic.fntdata"/><Relationship Id="rId13" Type="http://schemas.openxmlformats.org/officeDocument/2006/relationships/font" Target="fonts/Roboto-boldItalic.fntdata"/><Relationship Id="rId12" Type="http://schemas.openxmlformats.org/officeDocument/2006/relationships/font" Target="fonts/Robo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FiraSansMedium-bold.fntdata"/><Relationship Id="rId14" Type="http://schemas.openxmlformats.org/officeDocument/2006/relationships/font" Target="fonts/FiraSansMedium-regular.fntdata"/><Relationship Id="rId17" Type="http://schemas.openxmlformats.org/officeDocument/2006/relationships/font" Target="fonts/FiraSansMedium-boldItalic.fntdata"/><Relationship Id="rId16" Type="http://schemas.openxmlformats.org/officeDocument/2006/relationships/font" Target="fonts/FiraSansMedium-italic.fntdata"/><Relationship Id="rId5" Type="http://schemas.openxmlformats.org/officeDocument/2006/relationships/notesMaster" Target="notesMasters/notesMaster1.xml"/><Relationship Id="rId19" Type="http://schemas.openxmlformats.org/officeDocument/2006/relationships/font" Target="fonts/Barlow-bold.fntdata"/><Relationship Id="rId6" Type="http://schemas.openxmlformats.org/officeDocument/2006/relationships/slide" Target="slides/slide1.xml"/><Relationship Id="rId18" Type="http://schemas.openxmlformats.org/officeDocument/2006/relationships/font" Target="fonts/Barlow-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1: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6" name="Google Shape;9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2: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3: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Google Shape;153;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4: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6" name="Google Shape;166;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ge impair" type="blank">
  <p:cSld name="BLANK">
    <p:spTree>
      <p:nvGrpSpPr>
        <p:cNvPr id="9" name="Shape 9"/>
        <p:cNvGrpSpPr/>
        <p:nvPr/>
      </p:nvGrpSpPr>
      <p:grpSpPr>
        <a:xfrm>
          <a:off x="0" y="0"/>
          <a:ext cx="0" cy="0"/>
          <a:chOff x="0" y="0"/>
          <a:chExt cx="0" cy="0"/>
        </a:xfrm>
      </p:grpSpPr>
      <p:sp>
        <p:nvSpPr>
          <p:cNvPr id="10" name="Google Shape;10;p6"/>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
        <p:nvSpPr>
          <p:cNvPr id="11" name="Google Shape;11;p6"/>
          <p:cNvSpPr txBox="1"/>
          <p:nvPr/>
        </p:nvSpPr>
        <p:spPr>
          <a:xfrm>
            <a:off x="1003500" y="9744075"/>
            <a:ext cx="6124500" cy="6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1" lang="fr" sz="1050" u="none" cap="none" strike="noStrike">
                <a:solidFill>
                  <a:srgbClr val="444746"/>
                </a:solidFill>
                <a:latin typeface="Roboto"/>
                <a:ea typeface="Roboto"/>
                <a:cs typeface="Roboto"/>
                <a:sym typeface="Roboto"/>
              </a:rPr>
              <a:t>Contenus produits par Emmaüs Connect et la Croix Rouge française en 2024 dans le cadre d'un projet soutenu par l'ANCT et l'Agefiph</a:t>
            </a:r>
            <a:endParaRPr b="0" i="1" sz="1050" u="none" cap="none" strike="noStrike">
              <a:solidFill>
                <a:srgbClr val="444746"/>
              </a:solidFill>
              <a:latin typeface="Roboto"/>
              <a:ea typeface="Roboto"/>
              <a:cs typeface="Roboto"/>
              <a:sym typeface="Roboto"/>
            </a:endParaRPr>
          </a:p>
          <a:p>
            <a:pPr indent="0" lvl="0" marL="0" marR="0" rtl="0" algn="l">
              <a:lnSpc>
                <a:spcPct val="100000"/>
              </a:lnSpc>
              <a:spcBef>
                <a:spcPts val="0"/>
              </a:spcBef>
              <a:spcAft>
                <a:spcPts val="0"/>
              </a:spcAft>
              <a:buClr>
                <a:schemeClr val="dk1"/>
              </a:buClr>
              <a:buSzPts val="1100"/>
              <a:buFont typeface="Arial"/>
              <a:buNone/>
            </a:pPr>
            <a:r>
              <a:rPr b="0" i="1" lang="fr" sz="1050" u="none" cap="none" strike="noStrike">
                <a:solidFill>
                  <a:srgbClr val="444746"/>
                </a:solidFill>
                <a:latin typeface="Roboto"/>
                <a:ea typeface="Roboto"/>
                <a:cs typeface="Roboto"/>
                <a:sym typeface="Roboto"/>
              </a:rPr>
              <a:t>Licence CC BY-NC-SA 4.0. - https://creativecommons.org/licenses/by-nc-sa/4.0/</a:t>
            </a:r>
            <a:endParaRPr b="0" i="1" sz="1050" u="none" cap="none" strike="noStrike">
              <a:solidFill>
                <a:srgbClr val="444746"/>
              </a:solidFill>
              <a:latin typeface="Roboto"/>
              <a:ea typeface="Roboto"/>
              <a:cs typeface="Roboto"/>
              <a:sym typeface="Roboto"/>
            </a:endParaRPr>
          </a:p>
        </p:txBody>
      </p:sp>
      <p:sp>
        <p:nvSpPr>
          <p:cNvPr id="12" name="Google Shape;12;p6"/>
          <p:cNvSpPr/>
          <p:nvPr/>
        </p:nvSpPr>
        <p:spPr>
          <a:xfrm>
            <a:off x="0" y="0"/>
            <a:ext cx="766800" cy="104400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2" name="Shape 62"/>
        <p:cNvGrpSpPr/>
        <p:nvPr/>
      </p:nvGrpSpPr>
      <p:grpSpPr>
        <a:xfrm>
          <a:off x="0" y="0"/>
          <a:ext cx="0" cy="0"/>
          <a:chOff x="0" y="0"/>
          <a:chExt cx="0" cy="0"/>
        </a:xfrm>
      </p:grpSpPr>
      <p:sp>
        <p:nvSpPr>
          <p:cNvPr id="63" name="Google Shape;63;p15"/>
          <p:cNvSpPr/>
          <p:nvPr/>
        </p:nvSpPr>
        <p:spPr>
          <a:xfrm>
            <a:off x="3780000" y="-254"/>
            <a:ext cx="3780000" cy="10440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p15"/>
          <p:cNvSpPr txBox="1"/>
          <p:nvPr>
            <p:ph type="title"/>
          </p:nvPr>
        </p:nvSpPr>
        <p:spPr>
          <a:xfrm>
            <a:off x="219508" y="2503032"/>
            <a:ext cx="3344400" cy="30087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65" name="Google Shape;65;p15"/>
          <p:cNvSpPr txBox="1"/>
          <p:nvPr>
            <p:ph idx="1" type="subTitle"/>
          </p:nvPr>
        </p:nvSpPr>
        <p:spPr>
          <a:xfrm>
            <a:off x="219508" y="5689531"/>
            <a:ext cx="3344400" cy="25068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66" name="Google Shape;66;p15"/>
          <p:cNvSpPr txBox="1"/>
          <p:nvPr>
            <p:ph idx="2" type="body"/>
          </p:nvPr>
        </p:nvSpPr>
        <p:spPr>
          <a:xfrm>
            <a:off x="4083839" y="1469689"/>
            <a:ext cx="3172200" cy="75000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67" name="Google Shape;67;p15"/>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8" name="Shape 68"/>
        <p:cNvGrpSpPr/>
        <p:nvPr/>
      </p:nvGrpSpPr>
      <p:grpSpPr>
        <a:xfrm>
          <a:off x="0" y="0"/>
          <a:ext cx="0" cy="0"/>
          <a:chOff x="0" y="0"/>
          <a:chExt cx="0" cy="0"/>
        </a:xfrm>
      </p:grpSpPr>
      <p:sp>
        <p:nvSpPr>
          <p:cNvPr id="69" name="Google Shape;69;p16"/>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1">
  <p:cSld name="TITLE_1">
    <p:spTree>
      <p:nvGrpSpPr>
        <p:cNvPr id="70" name="Shape 70"/>
        <p:cNvGrpSpPr/>
        <p:nvPr/>
      </p:nvGrpSpPr>
      <p:grpSpPr>
        <a:xfrm>
          <a:off x="0" y="0"/>
          <a:ext cx="0" cy="0"/>
          <a:chOff x="0" y="0"/>
          <a:chExt cx="0" cy="0"/>
        </a:xfrm>
      </p:grpSpPr>
      <p:sp>
        <p:nvSpPr>
          <p:cNvPr id="71" name="Google Shape;71;p17"/>
          <p:cNvSpPr txBox="1"/>
          <p:nvPr>
            <p:ph type="ctrTitle"/>
          </p:nvPr>
        </p:nvSpPr>
        <p:spPr>
          <a:xfrm>
            <a:off x="257712" y="1511298"/>
            <a:ext cx="7044600" cy="41664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72" name="Google Shape;72;p17"/>
          <p:cNvSpPr txBox="1"/>
          <p:nvPr>
            <p:ph idx="1" type="subTitle"/>
          </p:nvPr>
        </p:nvSpPr>
        <p:spPr>
          <a:xfrm>
            <a:off x="257705" y="5752555"/>
            <a:ext cx="7044600" cy="16089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73" name="Google Shape;73;p17"/>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74" name="Shape 74"/>
        <p:cNvGrpSpPr/>
        <p:nvPr/>
      </p:nvGrpSpPr>
      <p:grpSpPr>
        <a:xfrm>
          <a:off x="0" y="0"/>
          <a:ext cx="0" cy="0"/>
          <a:chOff x="0" y="0"/>
          <a:chExt cx="0" cy="0"/>
        </a:xfrm>
      </p:grpSpPr>
      <p:sp>
        <p:nvSpPr>
          <p:cNvPr id="75" name="Google Shape;75;p18"/>
          <p:cNvSpPr txBox="1"/>
          <p:nvPr>
            <p:ph type="ctrTitle"/>
          </p:nvPr>
        </p:nvSpPr>
        <p:spPr>
          <a:xfrm>
            <a:off x="257712" y="1511298"/>
            <a:ext cx="7044600" cy="41661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6500"/>
              <a:buNone/>
              <a:defRPr sz="6500"/>
            </a:lvl1pPr>
            <a:lvl2pPr lvl="1" algn="ctr">
              <a:lnSpc>
                <a:spcPct val="100000"/>
              </a:lnSpc>
              <a:spcBef>
                <a:spcPts val="0"/>
              </a:spcBef>
              <a:spcAft>
                <a:spcPts val="0"/>
              </a:spcAft>
              <a:buSzPts val="6500"/>
              <a:buNone/>
              <a:defRPr sz="6500"/>
            </a:lvl2pPr>
            <a:lvl3pPr lvl="2" algn="ctr">
              <a:lnSpc>
                <a:spcPct val="100000"/>
              </a:lnSpc>
              <a:spcBef>
                <a:spcPts val="0"/>
              </a:spcBef>
              <a:spcAft>
                <a:spcPts val="0"/>
              </a:spcAft>
              <a:buSzPts val="6500"/>
              <a:buNone/>
              <a:defRPr sz="6500"/>
            </a:lvl3pPr>
            <a:lvl4pPr lvl="3" algn="ctr">
              <a:lnSpc>
                <a:spcPct val="100000"/>
              </a:lnSpc>
              <a:spcBef>
                <a:spcPts val="0"/>
              </a:spcBef>
              <a:spcAft>
                <a:spcPts val="0"/>
              </a:spcAft>
              <a:buSzPts val="6500"/>
              <a:buNone/>
              <a:defRPr sz="6500"/>
            </a:lvl4pPr>
            <a:lvl5pPr lvl="4" algn="ctr">
              <a:lnSpc>
                <a:spcPct val="100000"/>
              </a:lnSpc>
              <a:spcBef>
                <a:spcPts val="0"/>
              </a:spcBef>
              <a:spcAft>
                <a:spcPts val="0"/>
              </a:spcAft>
              <a:buSzPts val="6500"/>
              <a:buNone/>
              <a:defRPr sz="6500"/>
            </a:lvl5pPr>
            <a:lvl6pPr lvl="5" algn="ctr">
              <a:lnSpc>
                <a:spcPct val="100000"/>
              </a:lnSpc>
              <a:spcBef>
                <a:spcPts val="0"/>
              </a:spcBef>
              <a:spcAft>
                <a:spcPts val="0"/>
              </a:spcAft>
              <a:buSzPts val="6500"/>
              <a:buNone/>
              <a:defRPr sz="6500"/>
            </a:lvl6pPr>
            <a:lvl7pPr lvl="6" algn="ctr">
              <a:lnSpc>
                <a:spcPct val="100000"/>
              </a:lnSpc>
              <a:spcBef>
                <a:spcPts val="0"/>
              </a:spcBef>
              <a:spcAft>
                <a:spcPts val="0"/>
              </a:spcAft>
              <a:buSzPts val="6500"/>
              <a:buNone/>
              <a:defRPr sz="6500"/>
            </a:lvl7pPr>
            <a:lvl8pPr lvl="7" algn="ctr">
              <a:lnSpc>
                <a:spcPct val="100000"/>
              </a:lnSpc>
              <a:spcBef>
                <a:spcPts val="0"/>
              </a:spcBef>
              <a:spcAft>
                <a:spcPts val="0"/>
              </a:spcAft>
              <a:buSzPts val="6500"/>
              <a:buNone/>
              <a:defRPr sz="6500"/>
            </a:lvl8pPr>
            <a:lvl9pPr lvl="8" algn="ctr">
              <a:lnSpc>
                <a:spcPct val="100000"/>
              </a:lnSpc>
              <a:spcBef>
                <a:spcPts val="0"/>
              </a:spcBef>
              <a:spcAft>
                <a:spcPts val="0"/>
              </a:spcAft>
              <a:buSzPts val="6500"/>
              <a:buNone/>
              <a:defRPr sz="6500"/>
            </a:lvl9pPr>
          </a:lstStyle>
          <a:p/>
        </p:txBody>
      </p:sp>
      <p:sp>
        <p:nvSpPr>
          <p:cNvPr id="76" name="Google Shape;76;p18"/>
          <p:cNvSpPr txBox="1"/>
          <p:nvPr>
            <p:ph idx="1" type="subTitle"/>
          </p:nvPr>
        </p:nvSpPr>
        <p:spPr>
          <a:xfrm>
            <a:off x="257705" y="5752555"/>
            <a:ext cx="7044600" cy="1608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77" name="Google Shape;77;p18"/>
          <p:cNvSpPr txBox="1"/>
          <p:nvPr>
            <p:ph idx="12" type="sldNum"/>
          </p:nvPr>
        </p:nvSpPr>
        <p:spPr>
          <a:xfrm>
            <a:off x="7004788" y="9465147"/>
            <a:ext cx="453600" cy="798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3">
  <p:cSld name="TITLE_3">
    <p:spTree>
      <p:nvGrpSpPr>
        <p:cNvPr id="78" name="Shape 78"/>
        <p:cNvGrpSpPr/>
        <p:nvPr/>
      </p:nvGrpSpPr>
      <p:grpSpPr>
        <a:xfrm>
          <a:off x="0" y="0"/>
          <a:ext cx="0" cy="0"/>
          <a:chOff x="0" y="0"/>
          <a:chExt cx="0" cy="0"/>
        </a:xfrm>
      </p:grpSpPr>
      <p:sp>
        <p:nvSpPr>
          <p:cNvPr id="79" name="Google Shape;79;p19"/>
          <p:cNvSpPr txBox="1"/>
          <p:nvPr>
            <p:ph type="ctrTitle"/>
          </p:nvPr>
        </p:nvSpPr>
        <p:spPr>
          <a:xfrm>
            <a:off x="257712" y="1511298"/>
            <a:ext cx="7044600" cy="41664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80" name="Google Shape;80;p19"/>
          <p:cNvSpPr txBox="1"/>
          <p:nvPr>
            <p:ph idx="1" type="subTitle"/>
          </p:nvPr>
        </p:nvSpPr>
        <p:spPr>
          <a:xfrm>
            <a:off x="257705" y="5752555"/>
            <a:ext cx="7044600" cy="16089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81" name="Google Shape;81;p19"/>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4">
  <p:cSld name="TITLE_4">
    <p:spTree>
      <p:nvGrpSpPr>
        <p:cNvPr id="82" name="Shape 82"/>
        <p:cNvGrpSpPr/>
        <p:nvPr/>
      </p:nvGrpSpPr>
      <p:grpSpPr>
        <a:xfrm>
          <a:off x="0" y="0"/>
          <a:ext cx="0" cy="0"/>
          <a:chOff x="0" y="0"/>
          <a:chExt cx="0" cy="0"/>
        </a:xfrm>
      </p:grpSpPr>
      <p:sp>
        <p:nvSpPr>
          <p:cNvPr id="83" name="Google Shape;83;p20"/>
          <p:cNvSpPr txBox="1"/>
          <p:nvPr>
            <p:ph type="ctrTitle"/>
          </p:nvPr>
        </p:nvSpPr>
        <p:spPr>
          <a:xfrm>
            <a:off x="257712" y="1511298"/>
            <a:ext cx="7044600" cy="41664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84" name="Google Shape;84;p20"/>
          <p:cNvSpPr txBox="1"/>
          <p:nvPr>
            <p:ph idx="1" type="subTitle"/>
          </p:nvPr>
        </p:nvSpPr>
        <p:spPr>
          <a:xfrm>
            <a:off x="257705" y="5752555"/>
            <a:ext cx="7044600" cy="16089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85" name="Google Shape;85;p20"/>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5">
  <p:cSld name="TITLE_5">
    <p:spTree>
      <p:nvGrpSpPr>
        <p:cNvPr id="86" name="Shape 86"/>
        <p:cNvGrpSpPr/>
        <p:nvPr/>
      </p:nvGrpSpPr>
      <p:grpSpPr>
        <a:xfrm>
          <a:off x="0" y="0"/>
          <a:ext cx="0" cy="0"/>
          <a:chOff x="0" y="0"/>
          <a:chExt cx="0" cy="0"/>
        </a:xfrm>
      </p:grpSpPr>
      <p:sp>
        <p:nvSpPr>
          <p:cNvPr id="87" name="Google Shape;87;p21"/>
          <p:cNvSpPr txBox="1"/>
          <p:nvPr>
            <p:ph type="ctrTitle"/>
          </p:nvPr>
        </p:nvSpPr>
        <p:spPr>
          <a:xfrm>
            <a:off x="257712" y="1511298"/>
            <a:ext cx="7044600" cy="41664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88" name="Google Shape;88;p21"/>
          <p:cNvSpPr txBox="1"/>
          <p:nvPr>
            <p:ph idx="1" type="subTitle"/>
          </p:nvPr>
        </p:nvSpPr>
        <p:spPr>
          <a:xfrm>
            <a:off x="257705" y="5752555"/>
            <a:ext cx="7044600" cy="16089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89" name="Google Shape;89;p21"/>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6">
  <p:cSld name="TITLE_6">
    <p:spTree>
      <p:nvGrpSpPr>
        <p:cNvPr id="90" name="Shape 90"/>
        <p:cNvGrpSpPr/>
        <p:nvPr/>
      </p:nvGrpSpPr>
      <p:grpSpPr>
        <a:xfrm>
          <a:off x="0" y="0"/>
          <a:ext cx="0" cy="0"/>
          <a:chOff x="0" y="0"/>
          <a:chExt cx="0" cy="0"/>
        </a:xfrm>
      </p:grpSpPr>
      <p:sp>
        <p:nvSpPr>
          <p:cNvPr id="91" name="Google Shape;91;p22"/>
          <p:cNvSpPr txBox="1"/>
          <p:nvPr>
            <p:ph type="ctrTitle"/>
          </p:nvPr>
        </p:nvSpPr>
        <p:spPr>
          <a:xfrm>
            <a:off x="257712" y="1511298"/>
            <a:ext cx="7044600" cy="41664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92" name="Google Shape;92;p22"/>
          <p:cNvSpPr txBox="1"/>
          <p:nvPr>
            <p:ph idx="1" type="subTitle"/>
          </p:nvPr>
        </p:nvSpPr>
        <p:spPr>
          <a:xfrm>
            <a:off x="257705" y="5752555"/>
            <a:ext cx="7044600" cy="16089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93" name="Google Shape;93;p22"/>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ge pair">
  <p:cSld name="BIG_NUMBER">
    <p:spTree>
      <p:nvGrpSpPr>
        <p:cNvPr id="13" name="Shape 13"/>
        <p:cNvGrpSpPr/>
        <p:nvPr/>
      </p:nvGrpSpPr>
      <p:grpSpPr>
        <a:xfrm>
          <a:off x="0" y="0"/>
          <a:ext cx="0" cy="0"/>
          <a:chOff x="0" y="0"/>
          <a:chExt cx="0" cy="0"/>
        </a:xfrm>
      </p:grpSpPr>
      <p:sp>
        <p:nvSpPr>
          <p:cNvPr id="14" name="Google Shape;14;p7"/>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
        <p:nvSpPr>
          <p:cNvPr id="15" name="Google Shape;15;p7"/>
          <p:cNvSpPr txBox="1"/>
          <p:nvPr/>
        </p:nvSpPr>
        <p:spPr>
          <a:xfrm>
            <a:off x="432000" y="9715500"/>
            <a:ext cx="6435600" cy="6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1" lang="fr" sz="1050" u="none" cap="none" strike="noStrike">
                <a:solidFill>
                  <a:srgbClr val="444746"/>
                </a:solidFill>
                <a:latin typeface="Roboto"/>
                <a:ea typeface="Roboto"/>
                <a:cs typeface="Roboto"/>
                <a:sym typeface="Roboto"/>
              </a:rPr>
              <a:t>Contenus produits par Emmaüs Connect et la Croix Rouge française en 2024 dans le cadre d'un projet soutenu par l'ANCT et l'Agefiph</a:t>
            </a:r>
            <a:endParaRPr b="0" i="1" sz="1050" u="none" cap="none" strike="noStrike">
              <a:solidFill>
                <a:srgbClr val="444746"/>
              </a:solidFill>
              <a:latin typeface="Roboto"/>
              <a:ea typeface="Roboto"/>
              <a:cs typeface="Roboto"/>
              <a:sym typeface="Roboto"/>
            </a:endParaRPr>
          </a:p>
          <a:p>
            <a:pPr indent="0" lvl="0" marL="0" marR="0" rtl="0" algn="l">
              <a:lnSpc>
                <a:spcPct val="100000"/>
              </a:lnSpc>
              <a:spcBef>
                <a:spcPts val="0"/>
              </a:spcBef>
              <a:spcAft>
                <a:spcPts val="0"/>
              </a:spcAft>
              <a:buClr>
                <a:schemeClr val="dk1"/>
              </a:buClr>
              <a:buSzPts val="1100"/>
              <a:buFont typeface="Arial"/>
              <a:buNone/>
            </a:pPr>
            <a:r>
              <a:rPr b="0" i="1" lang="fr" sz="1050" u="none" cap="none" strike="noStrike">
                <a:solidFill>
                  <a:srgbClr val="444746"/>
                </a:solidFill>
                <a:latin typeface="Roboto"/>
                <a:ea typeface="Roboto"/>
                <a:cs typeface="Roboto"/>
                <a:sym typeface="Roboto"/>
              </a:rPr>
              <a:t>Licence CC BY-NC-SA 4.0. - https://creativecommons.org/licenses/by-nc-sa/4.0/</a:t>
            </a:r>
            <a:endParaRPr b="0" i="1" sz="1050" u="none" cap="none" strike="noStrike">
              <a:solidFill>
                <a:srgbClr val="444746"/>
              </a:solidFill>
              <a:latin typeface="Roboto"/>
              <a:ea typeface="Roboto"/>
              <a:cs typeface="Roboto"/>
              <a:sym typeface="Roboto"/>
            </a:endParaRPr>
          </a:p>
        </p:txBody>
      </p:sp>
      <p:sp>
        <p:nvSpPr>
          <p:cNvPr id="16" name="Google Shape;16;p7"/>
          <p:cNvSpPr/>
          <p:nvPr/>
        </p:nvSpPr>
        <p:spPr>
          <a:xfrm>
            <a:off x="6828200" y="0"/>
            <a:ext cx="766800" cy="10440000"/>
          </a:xfrm>
          <a:prstGeom prst="rect">
            <a:avLst/>
          </a:prstGeom>
          <a:solidFill>
            <a:srgbClr val="213A8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me page 1" type="title">
  <p:cSld name="TITLE">
    <p:spTree>
      <p:nvGrpSpPr>
        <p:cNvPr id="17" name="Shape 17"/>
        <p:cNvGrpSpPr/>
        <p:nvPr/>
      </p:nvGrpSpPr>
      <p:grpSpPr>
        <a:xfrm>
          <a:off x="0" y="0"/>
          <a:ext cx="0" cy="0"/>
          <a:chOff x="0" y="0"/>
          <a:chExt cx="0" cy="0"/>
        </a:xfrm>
      </p:grpSpPr>
      <p:sp>
        <p:nvSpPr>
          <p:cNvPr id="18" name="Google Shape;18;p8"/>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
        <p:nvSpPr>
          <p:cNvPr id="19" name="Google Shape;19;p8"/>
          <p:cNvSpPr/>
          <p:nvPr/>
        </p:nvSpPr>
        <p:spPr>
          <a:xfrm>
            <a:off x="1108200" y="10982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213A8E"/>
              </a:solidFill>
              <a:latin typeface="Arial"/>
              <a:ea typeface="Arial"/>
              <a:cs typeface="Arial"/>
              <a:sym typeface="Arial"/>
            </a:endParaRPr>
          </a:p>
        </p:txBody>
      </p:sp>
      <p:sp>
        <p:nvSpPr>
          <p:cNvPr id="20" name="Google Shape;20;p8"/>
          <p:cNvSpPr/>
          <p:nvPr/>
        </p:nvSpPr>
        <p:spPr>
          <a:xfrm>
            <a:off x="2683231" y="10982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213A8E"/>
              </a:solidFill>
              <a:latin typeface="Arial"/>
              <a:ea typeface="Arial"/>
              <a:cs typeface="Arial"/>
              <a:sym typeface="Arial"/>
            </a:endParaRPr>
          </a:p>
        </p:txBody>
      </p:sp>
      <p:sp>
        <p:nvSpPr>
          <p:cNvPr id="21" name="Google Shape;21;p8"/>
          <p:cNvSpPr/>
          <p:nvPr/>
        </p:nvSpPr>
        <p:spPr>
          <a:xfrm>
            <a:off x="4258262" y="10982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8"/>
          <p:cNvSpPr/>
          <p:nvPr/>
        </p:nvSpPr>
        <p:spPr>
          <a:xfrm>
            <a:off x="5833293" y="10982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8"/>
          <p:cNvSpPr txBox="1"/>
          <p:nvPr/>
        </p:nvSpPr>
        <p:spPr>
          <a:xfrm>
            <a:off x="3055825" y="2123000"/>
            <a:ext cx="6969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Collectif</a:t>
            </a:r>
            <a:endParaRPr b="1" i="0" sz="1000" u="none" cap="none" strike="noStrike">
              <a:solidFill>
                <a:srgbClr val="213A8E"/>
              </a:solidFill>
              <a:latin typeface="Arial"/>
              <a:ea typeface="Arial"/>
              <a:cs typeface="Arial"/>
              <a:sym typeface="Arial"/>
            </a:endParaRPr>
          </a:p>
        </p:txBody>
      </p:sp>
      <p:pic>
        <p:nvPicPr>
          <p:cNvPr id="24" name="Google Shape;24;p8"/>
          <p:cNvPicPr preferRelativeResize="0"/>
          <p:nvPr/>
        </p:nvPicPr>
        <p:blipFill rotWithShape="1">
          <a:blip r:embed="rId2">
            <a:alphaModFix/>
          </a:blip>
          <a:srcRect b="0" l="0" r="0" t="0"/>
          <a:stretch/>
        </p:blipFill>
        <p:spPr>
          <a:xfrm>
            <a:off x="2742675" y="1098212"/>
            <a:ext cx="1089225" cy="1089225"/>
          </a:xfrm>
          <a:prstGeom prst="rect">
            <a:avLst/>
          </a:prstGeom>
          <a:noFill/>
          <a:ln>
            <a:noFill/>
          </a:ln>
        </p:spPr>
      </p:pic>
      <p:grpSp>
        <p:nvGrpSpPr>
          <p:cNvPr id="25" name="Google Shape;25;p8"/>
          <p:cNvGrpSpPr/>
          <p:nvPr/>
        </p:nvGrpSpPr>
        <p:grpSpPr>
          <a:xfrm>
            <a:off x="4589789" y="1228274"/>
            <a:ext cx="820008" cy="878061"/>
            <a:chOff x="1674750" y="3254050"/>
            <a:chExt cx="294575" cy="295375"/>
          </a:xfrm>
        </p:grpSpPr>
        <p:sp>
          <p:nvSpPr>
            <p:cNvPr id="26" name="Google Shape;26;p8"/>
            <p:cNvSpPr/>
            <p:nvPr/>
          </p:nvSpPr>
          <p:spPr>
            <a:xfrm>
              <a:off x="1691275" y="3351700"/>
              <a:ext cx="278050" cy="197725"/>
            </a:xfrm>
            <a:custGeom>
              <a:rect b="b" l="l" r="r" t="t"/>
              <a:pathLst>
                <a:path extrusionOk="0" h="7909" w="11122">
                  <a:moveTo>
                    <a:pt x="10535" y="0"/>
                  </a:moveTo>
                  <a:cubicBezTo>
                    <a:pt x="10489" y="0"/>
                    <a:pt x="10442" y="10"/>
                    <a:pt x="10397" y="33"/>
                  </a:cubicBezTo>
                  <a:cubicBezTo>
                    <a:pt x="10208" y="64"/>
                    <a:pt x="10114" y="253"/>
                    <a:pt x="10177" y="474"/>
                  </a:cubicBezTo>
                  <a:cubicBezTo>
                    <a:pt x="10334" y="978"/>
                    <a:pt x="10429" y="1482"/>
                    <a:pt x="10429" y="1986"/>
                  </a:cubicBezTo>
                  <a:cubicBezTo>
                    <a:pt x="10429" y="4885"/>
                    <a:pt x="8066" y="7247"/>
                    <a:pt x="5199" y="7247"/>
                  </a:cubicBezTo>
                  <a:cubicBezTo>
                    <a:pt x="3561" y="7247"/>
                    <a:pt x="2017" y="6397"/>
                    <a:pt x="1072" y="5137"/>
                  </a:cubicBezTo>
                  <a:lnTo>
                    <a:pt x="1733" y="5137"/>
                  </a:lnTo>
                  <a:cubicBezTo>
                    <a:pt x="1922" y="5137"/>
                    <a:pt x="2080" y="4979"/>
                    <a:pt x="2080" y="4790"/>
                  </a:cubicBezTo>
                  <a:cubicBezTo>
                    <a:pt x="2080" y="4601"/>
                    <a:pt x="1922" y="4443"/>
                    <a:pt x="1733" y="4443"/>
                  </a:cubicBezTo>
                  <a:lnTo>
                    <a:pt x="347" y="4443"/>
                  </a:lnTo>
                  <a:cubicBezTo>
                    <a:pt x="158" y="4443"/>
                    <a:pt x="1" y="4601"/>
                    <a:pt x="1" y="4790"/>
                  </a:cubicBezTo>
                  <a:lnTo>
                    <a:pt x="1" y="6176"/>
                  </a:lnTo>
                  <a:cubicBezTo>
                    <a:pt x="1" y="6365"/>
                    <a:pt x="158" y="6523"/>
                    <a:pt x="347" y="6523"/>
                  </a:cubicBezTo>
                  <a:cubicBezTo>
                    <a:pt x="536" y="6523"/>
                    <a:pt x="694" y="6365"/>
                    <a:pt x="694" y="6176"/>
                  </a:cubicBezTo>
                  <a:lnTo>
                    <a:pt x="694" y="5767"/>
                  </a:lnTo>
                  <a:cubicBezTo>
                    <a:pt x="1796" y="7090"/>
                    <a:pt x="3466" y="7909"/>
                    <a:pt x="5199" y="7909"/>
                  </a:cubicBezTo>
                  <a:cubicBezTo>
                    <a:pt x="8412" y="7909"/>
                    <a:pt x="11122" y="5231"/>
                    <a:pt x="11122" y="1986"/>
                  </a:cubicBezTo>
                  <a:cubicBezTo>
                    <a:pt x="11122" y="1419"/>
                    <a:pt x="10996" y="820"/>
                    <a:pt x="10838" y="222"/>
                  </a:cubicBezTo>
                  <a:cubicBezTo>
                    <a:pt x="10814" y="102"/>
                    <a:pt x="10681" y="0"/>
                    <a:pt x="10535"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8"/>
            <p:cNvSpPr/>
            <p:nvPr/>
          </p:nvSpPr>
          <p:spPr>
            <a:xfrm>
              <a:off x="1674750" y="3254050"/>
              <a:ext cx="277250" cy="197900"/>
            </a:xfrm>
            <a:custGeom>
              <a:rect b="b" l="l" r="r" t="t"/>
              <a:pathLst>
                <a:path extrusionOk="0" h="7916" w="11090">
                  <a:moveTo>
                    <a:pt x="5891" y="1"/>
                  </a:moveTo>
                  <a:cubicBezTo>
                    <a:pt x="2678" y="1"/>
                    <a:pt x="0" y="2679"/>
                    <a:pt x="0" y="5892"/>
                  </a:cubicBezTo>
                  <a:cubicBezTo>
                    <a:pt x="0" y="6491"/>
                    <a:pt x="126" y="7089"/>
                    <a:pt x="284" y="7656"/>
                  </a:cubicBezTo>
                  <a:cubicBezTo>
                    <a:pt x="310" y="7842"/>
                    <a:pt x="448" y="7916"/>
                    <a:pt x="604" y="7916"/>
                  </a:cubicBezTo>
                  <a:cubicBezTo>
                    <a:pt x="633" y="7916"/>
                    <a:pt x="663" y="7913"/>
                    <a:pt x="693" y="7908"/>
                  </a:cubicBezTo>
                  <a:cubicBezTo>
                    <a:pt x="882" y="7877"/>
                    <a:pt x="977" y="7656"/>
                    <a:pt x="945" y="7467"/>
                  </a:cubicBezTo>
                  <a:cubicBezTo>
                    <a:pt x="788" y="6963"/>
                    <a:pt x="662" y="6459"/>
                    <a:pt x="662" y="5892"/>
                  </a:cubicBezTo>
                  <a:cubicBezTo>
                    <a:pt x="662" y="3025"/>
                    <a:pt x="3025" y="662"/>
                    <a:pt x="5891" y="662"/>
                  </a:cubicBezTo>
                  <a:cubicBezTo>
                    <a:pt x="7561" y="662"/>
                    <a:pt x="9105" y="1481"/>
                    <a:pt x="10050" y="2742"/>
                  </a:cubicBezTo>
                  <a:lnTo>
                    <a:pt x="9357" y="2742"/>
                  </a:lnTo>
                  <a:cubicBezTo>
                    <a:pt x="9168" y="2742"/>
                    <a:pt x="9010" y="2899"/>
                    <a:pt x="9010" y="3088"/>
                  </a:cubicBezTo>
                  <a:cubicBezTo>
                    <a:pt x="9010" y="3309"/>
                    <a:pt x="9168" y="3466"/>
                    <a:pt x="9357" y="3466"/>
                  </a:cubicBezTo>
                  <a:lnTo>
                    <a:pt x="10743" y="3466"/>
                  </a:lnTo>
                  <a:cubicBezTo>
                    <a:pt x="10932" y="3466"/>
                    <a:pt x="11090" y="3309"/>
                    <a:pt x="11090" y="3088"/>
                  </a:cubicBezTo>
                  <a:lnTo>
                    <a:pt x="11090" y="1733"/>
                  </a:lnTo>
                  <a:cubicBezTo>
                    <a:pt x="11090" y="1513"/>
                    <a:pt x="10932" y="1355"/>
                    <a:pt x="10743" y="1355"/>
                  </a:cubicBezTo>
                  <a:cubicBezTo>
                    <a:pt x="10554" y="1355"/>
                    <a:pt x="10397" y="1513"/>
                    <a:pt x="10397" y="1733"/>
                  </a:cubicBezTo>
                  <a:lnTo>
                    <a:pt x="10397" y="2111"/>
                  </a:lnTo>
                  <a:cubicBezTo>
                    <a:pt x="9294" y="820"/>
                    <a:pt x="7624" y="1"/>
                    <a:pt x="5891"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8"/>
            <p:cNvSpPr/>
            <p:nvPr/>
          </p:nvSpPr>
          <p:spPr>
            <a:xfrm>
              <a:off x="1727500" y="3306825"/>
              <a:ext cx="189075" cy="189050"/>
            </a:xfrm>
            <a:custGeom>
              <a:rect b="b" l="l" r="r" t="t"/>
              <a:pathLst>
                <a:path extrusionOk="0" h="7562" w="7563">
                  <a:moveTo>
                    <a:pt x="3750" y="2048"/>
                  </a:moveTo>
                  <a:cubicBezTo>
                    <a:pt x="3939" y="2048"/>
                    <a:pt x="4097" y="2206"/>
                    <a:pt x="4097" y="2426"/>
                  </a:cubicBezTo>
                  <a:lnTo>
                    <a:pt x="4097" y="3435"/>
                  </a:lnTo>
                  <a:lnTo>
                    <a:pt x="4475" y="3435"/>
                  </a:lnTo>
                  <a:cubicBezTo>
                    <a:pt x="4664" y="3435"/>
                    <a:pt x="4821" y="3592"/>
                    <a:pt x="4821" y="3781"/>
                  </a:cubicBezTo>
                  <a:cubicBezTo>
                    <a:pt x="4821" y="4002"/>
                    <a:pt x="4664" y="4159"/>
                    <a:pt x="4475" y="4159"/>
                  </a:cubicBezTo>
                  <a:lnTo>
                    <a:pt x="3750" y="4159"/>
                  </a:lnTo>
                  <a:cubicBezTo>
                    <a:pt x="3561" y="4159"/>
                    <a:pt x="3403" y="4002"/>
                    <a:pt x="3403" y="3781"/>
                  </a:cubicBezTo>
                  <a:lnTo>
                    <a:pt x="3403" y="2426"/>
                  </a:lnTo>
                  <a:cubicBezTo>
                    <a:pt x="3403" y="2206"/>
                    <a:pt x="3561" y="2048"/>
                    <a:pt x="3750" y="2048"/>
                  </a:cubicBezTo>
                  <a:close/>
                  <a:moveTo>
                    <a:pt x="3435" y="0"/>
                  </a:moveTo>
                  <a:cubicBezTo>
                    <a:pt x="2647" y="95"/>
                    <a:pt x="1923" y="410"/>
                    <a:pt x="1356" y="883"/>
                  </a:cubicBezTo>
                  <a:lnTo>
                    <a:pt x="2049" y="1576"/>
                  </a:lnTo>
                  <a:cubicBezTo>
                    <a:pt x="2175" y="1702"/>
                    <a:pt x="2175" y="1954"/>
                    <a:pt x="2049" y="2048"/>
                  </a:cubicBezTo>
                  <a:cubicBezTo>
                    <a:pt x="1986" y="2111"/>
                    <a:pt x="1899" y="2143"/>
                    <a:pt x="1812" y="2143"/>
                  </a:cubicBezTo>
                  <a:cubicBezTo>
                    <a:pt x="1726" y="2143"/>
                    <a:pt x="1639" y="2111"/>
                    <a:pt x="1576" y="2048"/>
                  </a:cubicBezTo>
                  <a:lnTo>
                    <a:pt x="883" y="1355"/>
                  </a:lnTo>
                  <a:cubicBezTo>
                    <a:pt x="410" y="1922"/>
                    <a:pt x="95" y="2647"/>
                    <a:pt x="1" y="3435"/>
                  </a:cubicBezTo>
                  <a:lnTo>
                    <a:pt x="1041" y="3435"/>
                  </a:lnTo>
                  <a:cubicBezTo>
                    <a:pt x="1230" y="3435"/>
                    <a:pt x="1387" y="3592"/>
                    <a:pt x="1387" y="3781"/>
                  </a:cubicBezTo>
                  <a:cubicBezTo>
                    <a:pt x="1387" y="3970"/>
                    <a:pt x="1230" y="4128"/>
                    <a:pt x="1041" y="4128"/>
                  </a:cubicBezTo>
                  <a:lnTo>
                    <a:pt x="1" y="4128"/>
                  </a:lnTo>
                  <a:cubicBezTo>
                    <a:pt x="95" y="4915"/>
                    <a:pt x="410" y="5640"/>
                    <a:pt x="883" y="6238"/>
                  </a:cubicBezTo>
                  <a:lnTo>
                    <a:pt x="1576" y="5514"/>
                  </a:lnTo>
                  <a:cubicBezTo>
                    <a:pt x="1639" y="5451"/>
                    <a:pt x="1734" y="5419"/>
                    <a:pt x="1824" y="5419"/>
                  </a:cubicBezTo>
                  <a:cubicBezTo>
                    <a:pt x="1915" y="5419"/>
                    <a:pt x="2001" y="5451"/>
                    <a:pt x="2049" y="5514"/>
                  </a:cubicBezTo>
                  <a:cubicBezTo>
                    <a:pt x="2175" y="5640"/>
                    <a:pt x="2175" y="5860"/>
                    <a:pt x="2049" y="5986"/>
                  </a:cubicBezTo>
                  <a:lnTo>
                    <a:pt x="1356" y="6711"/>
                  </a:lnTo>
                  <a:cubicBezTo>
                    <a:pt x="1923" y="7184"/>
                    <a:pt x="2647" y="7499"/>
                    <a:pt x="3435" y="7562"/>
                  </a:cubicBezTo>
                  <a:lnTo>
                    <a:pt x="3435" y="6553"/>
                  </a:lnTo>
                  <a:cubicBezTo>
                    <a:pt x="3435" y="6333"/>
                    <a:pt x="3592" y="6175"/>
                    <a:pt x="3781" y="6175"/>
                  </a:cubicBezTo>
                  <a:cubicBezTo>
                    <a:pt x="4002" y="6175"/>
                    <a:pt x="4160" y="6333"/>
                    <a:pt x="4160" y="6553"/>
                  </a:cubicBezTo>
                  <a:lnTo>
                    <a:pt x="4160" y="7562"/>
                  </a:lnTo>
                  <a:cubicBezTo>
                    <a:pt x="4947" y="7499"/>
                    <a:pt x="5640" y="7184"/>
                    <a:pt x="6239" y="6711"/>
                  </a:cubicBezTo>
                  <a:lnTo>
                    <a:pt x="5514" y="5986"/>
                  </a:lnTo>
                  <a:cubicBezTo>
                    <a:pt x="5420" y="5860"/>
                    <a:pt x="5420" y="5640"/>
                    <a:pt x="5514" y="5514"/>
                  </a:cubicBezTo>
                  <a:cubicBezTo>
                    <a:pt x="5577" y="5451"/>
                    <a:pt x="5672" y="5419"/>
                    <a:pt x="5762" y="5419"/>
                  </a:cubicBezTo>
                  <a:cubicBezTo>
                    <a:pt x="5853" y="5419"/>
                    <a:pt x="5940" y="5451"/>
                    <a:pt x="5987" y="5514"/>
                  </a:cubicBezTo>
                  <a:lnTo>
                    <a:pt x="6711" y="6238"/>
                  </a:lnTo>
                  <a:cubicBezTo>
                    <a:pt x="7184" y="5640"/>
                    <a:pt x="7499" y="4915"/>
                    <a:pt x="7562" y="4128"/>
                  </a:cubicBezTo>
                  <a:lnTo>
                    <a:pt x="6554" y="4128"/>
                  </a:lnTo>
                  <a:cubicBezTo>
                    <a:pt x="6365" y="4128"/>
                    <a:pt x="6207" y="3970"/>
                    <a:pt x="6207" y="3781"/>
                  </a:cubicBezTo>
                  <a:cubicBezTo>
                    <a:pt x="6207" y="3592"/>
                    <a:pt x="6365" y="3435"/>
                    <a:pt x="6554" y="3435"/>
                  </a:cubicBezTo>
                  <a:lnTo>
                    <a:pt x="7562" y="3435"/>
                  </a:lnTo>
                  <a:cubicBezTo>
                    <a:pt x="7499" y="2647"/>
                    <a:pt x="7184" y="1922"/>
                    <a:pt x="6711" y="1355"/>
                  </a:cubicBezTo>
                  <a:lnTo>
                    <a:pt x="5987" y="2048"/>
                  </a:lnTo>
                  <a:cubicBezTo>
                    <a:pt x="5940" y="2111"/>
                    <a:pt x="5853" y="2143"/>
                    <a:pt x="5762" y="2143"/>
                  </a:cubicBezTo>
                  <a:cubicBezTo>
                    <a:pt x="5672" y="2143"/>
                    <a:pt x="5577" y="2111"/>
                    <a:pt x="5514" y="2048"/>
                  </a:cubicBezTo>
                  <a:cubicBezTo>
                    <a:pt x="5420" y="1922"/>
                    <a:pt x="5420" y="1702"/>
                    <a:pt x="5514" y="1576"/>
                  </a:cubicBezTo>
                  <a:lnTo>
                    <a:pt x="6239" y="883"/>
                  </a:lnTo>
                  <a:cubicBezTo>
                    <a:pt x="5640" y="410"/>
                    <a:pt x="4947" y="95"/>
                    <a:pt x="4160" y="0"/>
                  </a:cubicBezTo>
                  <a:lnTo>
                    <a:pt x="4160" y="1040"/>
                  </a:lnTo>
                  <a:cubicBezTo>
                    <a:pt x="4160" y="1229"/>
                    <a:pt x="4002" y="1387"/>
                    <a:pt x="3781" y="1387"/>
                  </a:cubicBezTo>
                  <a:cubicBezTo>
                    <a:pt x="3592" y="1387"/>
                    <a:pt x="3435" y="1229"/>
                    <a:pt x="3435" y="1040"/>
                  </a:cubicBezTo>
                  <a:lnTo>
                    <a:pt x="3435" y="0"/>
                  </a:ln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 name="Google Shape;29;p8"/>
          <p:cNvSpPr txBox="1"/>
          <p:nvPr/>
        </p:nvSpPr>
        <p:spPr>
          <a:xfrm>
            <a:off x="4319675" y="2132513"/>
            <a:ext cx="14274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1 heure maximum</a:t>
            </a:r>
            <a:endParaRPr b="1" i="0" sz="1000" u="none" cap="none" strike="noStrike">
              <a:solidFill>
                <a:srgbClr val="213A8E"/>
              </a:solidFill>
              <a:latin typeface="Arial"/>
              <a:ea typeface="Arial"/>
              <a:cs typeface="Arial"/>
              <a:sym typeface="Arial"/>
            </a:endParaRPr>
          </a:p>
        </p:txBody>
      </p:sp>
      <p:sp>
        <p:nvSpPr>
          <p:cNvPr id="30" name="Google Shape;30;p8"/>
          <p:cNvSpPr/>
          <p:nvPr/>
        </p:nvSpPr>
        <p:spPr>
          <a:xfrm>
            <a:off x="6009728" y="1356943"/>
            <a:ext cx="368186" cy="287081"/>
          </a:xfrm>
          <a:custGeom>
            <a:rect b="b" l="l" r="r" t="t"/>
            <a:pathLst>
              <a:path extrusionOk="0" h="9925" w="12729">
                <a:moveTo>
                  <a:pt x="925" y="3644"/>
                </a:moveTo>
                <a:cubicBezTo>
                  <a:pt x="944" y="3644"/>
                  <a:pt x="963" y="3648"/>
                  <a:pt x="978" y="3655"/>
                </a:cubicBezTo>
                <a:lnTo>
                  <a:pt x="1608" y="3970"/>
                </a:lnTo>
                <a:lnTo>
                  <a:pt x="1608" y="5924"/>
                </a:lnTo>
                <a:lnTo>
                  <a:pt x="978" y="6239"/>
                </a:lnTo>
                <a:cubicBezTo>
                  <a:pt x="960" y="6256"/>
                  <a:pt x="937" y="6264"/>
                  <a:pt x="914" y="6264"/>
                </a:cubicBezTo>
                <a:cubicBezTo>
                  <a:pt x="854" y="6264"/>
                  <a:pt x="788" y="6212"/>
                  <a:pt x="788" y="6144"/>
                </a:cubicBezTo>
                <a:lnTo>
                  <a:pt x="788" y="3781"/>
                </a:lnTo>
                <a:cubicBezTo>
                  <a:pt x="788" y="3685"/>
                  <a:pt x="862" y="3644"/>
                  <a:pt x="925" y="3644"/>
                </a:cubicBezTo>
                <a:close/>
                <a:moveTo>
                  <a:pt x="4128" y="7184"/>
                </a:moveTo>
                <a:lnTo>
                  <a:pt x="6963" y="8035"/>
                </a:lnTo>
                <a:cubicBezTo>
                  <a:pt x="6648" y="8507"/>
                  <a:pt x="6176" y="8759"/>
                  <a:pt x="5640" y="8759"/>
                </a:cubicBezTo>
                <a:cubicBezTo>
                  <a:pt x="4821" y="8759"/>
                  <a:pt x="4097" y="8066"/>
                  <a:pt x="4128" y="7184"/>
                </a:cubicBezTo>
                <a:close/>
                <a:moveTo>
                  <a:pt x="11374" y="820"/>
                </a:moveTo>
                <a:cubicBezTo>
                  <a:pt x="11626" y="820"/>
                  <a:pt x="11815" y="1009"/>
                  <a:pt x="11815" y="1198"/>
                </a:cubicBezTo>
                <a:lnTo>
                  <a:pt x="11815" y="8665"/>
                </a:lnTo>
                <a:cubicBezTo>
                  <a:pt x="11815" y="8885"/>
                  <a:pt x="11626" y="9043"/>
                  <a:pt x="11374" y="9043"/>
                </a:cubicBezTo>
                <a:cubicBezTo>
                  <a:pt x="11154" y="9043"/>
                  <a:pt x="10996" y="8854"/>
                  <a:pt x="10996" y="8665"/>
                </a:cubicBezTo>
                <a:lnTo>
                  <a:pt x="10996" y="1198"/>
                </a:lnTo>
                <a:cubicBezTo>
                  <a:pt x="10996" y="977"/>
                  <a:pt x="11185" y="820"/>
                  <a:pt x="11374" y="820"/>
                </a:cubicBezTo>
                <a:close/>
                <a:moveTo>
                  <a:pt x="11437" y="1"/>
                </a:moveTo>
                <a:cubicBezTo>
                  <a:pt x="10870" y="1"/>
                  <a:pt x="10366" y="379"/>
                  <a:pt x="10240" y="883"/>
                </a:cubicBezTo>
                <a:lnTo>
                  <a:pt x="2080" y="3246"/>
                </a:lnTo>
                <a:lnTo>
                  <a:pt x="1387" y="2899"/>
                </a:lnTo>
                <a:cubicBezTo>
                  <a:pt x="1251" y="2831"/>
                  <a:pt x="1109" y="2800"/>
                  <a:pt x="970" y="2800"/>
                </a:cubicBezTo>
                <a:cubicBezTo>
                  <a:pt x="466" y="2800"/>
                  <a:pt x="1" y="3213"/>
                  <a:pt x="1" y="3781"/>
                </a:cubicBezTo>
                <a:lnTo>
                  <a:pt x="1" y="6144"/>
                </a:lnTo>
                <a:cubicBezTo>
                  <a:pt x="1" y="6687"/>
                  <a:pt x="465" y="7095"/>
                  <a:pt x="983" y="7095"/>
                </a:cubicBezTo>
                <a:cubicBezTo>
                  <a:pt x="1127" y="7095"/>
                  <a:pt x="1275" y="7063"/>
                  <a:pt x="1419" y="6995"/>
                </a:cubicBezTo>
                <a:lnTo>
                  <a:pt x="2143" y="6648"/>
                </a:lnTo>
                <a:lnTo>
                  <a:pt x="3340" y="6995"/>
                </a:lnTo>
                <a:cubicBezTo>
                  <a:pt x="3151" y="8444"/>
                  <a:pt x="4286" y="9641"/>
                  <a:pt x="5672" y="9641"/>
                </a:cubicBezTo>
                <a:cubicBezTo>
                  <a:pt x="6585" y="9641"/>
                  <a:pt x="7405" y="9074"/>
                  <a:pt x="7814" y="8287"/>
                </a:cubicBezTo>
                <a:lnTo>
                  <a:pt x="10271" y="9011"/>
                </a:lnTo>
                <a:cubicBezTo>
                  <a:pt x="10429" y="9515"/>
                  <a:pt x="10902" y="9925"/>
                  <a:pt x="11469" y="9925"/>
                </a:cubicBezTo>
                <a:cubicBezTo>
                  <a:pt x="12130" y="9925"/>
                  <a:pt x="12729" y="9358"/>
                  <a:pt x="12729" y="8696"/>
                </a:cubicBezTo>
                <a:lnTo>
                  <a:pt x="12729" y="1261"/>
                </a:lnTo>
                <a:cubicBezTo>
                  <a:pt x="12634" y="536"/>
                  <a:pt x="12099" y="1"/>
                  <a:pt x="11437"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1" name="Google Shape;31;p8"/>
          <p:cNvGrpSpPr/>
          <p:nvPr/>
        </p:nvGrpSpPr>
        <p:grpSpPr>
          <a:xfrm>
            <a:off x="6009737" y="1858532"/>
            <a:ext cx="340573" cy="339271"/>
            <a:chOff x="2085450" y="842250"/>
            <a:chExt cx="483700" cy="481850"/>
          </a:xfrm>
        </p:grpSpPr>
        <p:sp>
          <p:nvSpPr>
            <p:cNvPr id="32" name="Google Shape;32;p8"/>
            <p:cNvSpPr/>
            <p:nvPr/>
          </p:nvSpPr>
          <p:spPr>
            <a:xfrm>
              <a:off x="2085525" y="926925"/>
              <a:ext cx="483625" cy="397175"/>
            </a:xfrm>
            <a:custGeom>
              <a:rect b="b" l="l" r="r" t="t"/>
              <a:pathLst>
                <a:path extrusionOk="0" h="15887" w="19345">
                  <a:moveTo>
                    <a:pt x="1693" y="1"/>
                  </a:moveTo>
                  <a:cubicBezTo>
                    <a:pt x="756" y="1"/>
                    <a:pt x="0" y="760"/>
                    <a:pt x="0" y="1696"/>
                  </a:cubicBezTo>
                  <a:cubicBezTo>
                    <a:pt x="0" y="2630"/>
                    <a:pt x="756" y="3389"/>
                    <a:pt x="1693" y="3389"/>
                  </a:cubicBezTo>
                  <a:lnTo>
                    <a:pt x="3990" y="3389"/>
                  </a:lnTo>
                  <a:cubicBezTo>
                    <a:pt x="4924" y="3389"/>
                    <a:pt x="5683" y="4147"/>
                    <a:pt x="5683" y="5084"/>
                  </a:cubicBezTo>
                  <a:lnTo>
                    <a:pt x="5683" y="8547"/>
                  </a:lnTo>
                  <a:cubicBezTo>
                    <a:pt x="5683" y="11347"/>
                    <a:pt x="7962" y="13627"/>
                    <a:pt x="10766" y="13627"/>
                  </a:cubicBezTo>
                  <a:lnTo>
                    <a:pt x="13626" y="13627"/>
                  </a:lnTo>
                  <a:lnTo>
                    <a:pt x="13626" y="15322"/>
                  </a:lnTo>
                  <a:cubicBezTo>
                    <a:pt x="13626" y="15656"/>
                    <a:pt x="13901" y="15887"/>
                    <a:pt x="14194" y="15887"/>
                  </a:cubicBezTo>
                  <a:cubicBezTo>
                    <a:pt x="14308" y="15887"/>
                    <a:pt x="14425" y="15852"/>
                    <a:pt x="14530" y="15774"/>
                  </a:cubicBezTo>
                  <a:lnTo>
                    <a:pt x="19046" y="12386"/>
                  </a:lnTo>
                  <a:cubicBezTo>
                    <a:pt x="19345" y="12160"/>
                    <a:pt x="19345" y="11706"/>
                    <a:pt x="19046" y="11483"/>
                  </a:cubicBezTo>
                  <a:lnTo>
                    <a:pt x="14530" y="8095"/>
                  </a:lnTo>
                  <a:cubicBezTo>
                    <a:pt x="14424" y="8016"/>
                    <a:pt x="14307" y="7981"/>
                    <a:pt x="14192" y="7981"/>
                  </a:cubicBezTo>
                  <a:cubicBezTo>
                    <a:pt x="13899" y="7981"/>
                    <a:pt x="13626" y="8212"/>
                    <a:pt x="13626" y="8547"/>
                  </a:cubicBezTo>
                  <a:lnTo>
                    <a:pt x="13626" y="10239"/>
                  </a:lnTo>
                  <a:lnTo>
                    <a:pt x="10766" y="10239"/>
                  </a:lnTo>
                  <a:cubicBezTo>
                    <a:pt x="9829" y="10239"/>
                    <a:pt x="9070" y="9480"/>
                    <a:pt x="9070" y="8547"/>
                  </a:cubicBezTo>
                  <a:lnTo>
                    <a:pt x="9070" y="5084"/>
                  </a:lnTo>
                  <a:cubicBezTo>
                    <a:pt x="9070" y="2280"/>
                    <a:pt x="6791" y="1"/>
                    <a:pt x="3990"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3" name="Google Shape;33;p8"/>
            <p:cNvSpPr/>
            <p:nvPr/>
          </p:nvSpPr>
          <p:spPr>
            <a:xfrm>
              <a:off x="2085450" y="1151875"/>
              <a:ext cx="143650" cy="87575"/>
            </a:xfrm>
            <a:custGeom>
              <a:rect b="b" l="l" r="r" t="t"/>
              <a:pathLst>
                <a:path extrusionOk="0" h="3503" w="5746">
                  <a:moveTo>
                    <a:pt x="4577" y="1"/>
                  </a:moveTo>
                  <a:cubicBezTo>
                    <a:pt x="4391" y="73"/>
                    <a:pt x="4192" y="112"/>
                    <a:pt x="3990" y="115"/>
                  </a:cubicBezTo>
                  <a:lnTo>
                    <a:pt x="1693" y="115"/>
                  </a:lnTo>
                  <a:cubicBezTo>
                    <a:pt x="759" y="115"/>
                    <a:pt x="0" y="871"/>
                    <a:pt x="0" y="1807"/>
                  </a:cubicBezTo>
                  <a:cubicBezTo>
                    <a:pt x="0" y="2744"/>
                    <a:pt x="759" y="3503"/>
                    <a:pt x="1693" y="3503"/>
                  </a:cubicBezTo>
                  <a:lnTo>
                    <a:pt x="1696" y="3500"/>
                  </a:lnTo>
                  <a:lnTo>
                    <a:pt x="3993" y="3500"/>
                  </a:lnTo>
                  <a:cubicBezTo>
                    <a:pt x="4589" y="3500"/>
                    <a:pt x="5183" y="3391"/>
                    <a:pt x="5746" y="3186"/>
                  </a:cubicBezTo>
                  <a:cubicBezTo>
                    <a:pt x="5065" y="2253"/>
                    <a:pt x="4662" y="1151"/>
                    <a:pt x="4577"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4" name="Google Shape;34;p8"/>
            <p:cNvSpPr/>
            <p:nvPr/>
          </p:nvSpPr>
          <p:spPr>
            <a:xfrm>
              <a:off x="2274775" y="842250"/>
              <a:ext cx="294375" cy="197650"/>
            </a:xfrm>
            <a:custGeom>
              <a:rect b="b" l="l" r="r" t="t"/>
              <a:pathLst>
                <a:path extrusionOk="0" h="7906" w="11775">
                  <a:moveTo>
                    <a:pt x="6622" y="0"/>
                  </a:moveTo>
                  <a:cubicBezTo>
                    <a:pt x="6329" y="0"/>
                    <a:pt x="6056" y="231"/>
                    <a:pt x="6056" y="566"/>
                  </a:cubicBezTo>
                  <a:lnTo>
                    <a:pt x="6056" y="2259"/>
                  </a:lnTo>
                  <a:lnTo>
                    <a:pt x="3196" y="2259"/>
                  </a:lnTo>
                  <a:cubicBezTo>
                    <a:pt x="2030" y="2265"/>
                    <a:pt x="904" y="2668"/>
                    <a:pt x="1" y="3406"/>
                  </a:cubicBezTo>
                  <a:cubicBezTo>
                    <a:pt x="940" y="4068"/>
                    <a:pt x="1675" y="4978"/>
                    <a:pt x="2130" y="6032"/>
                  </a:cubicBezTo>
                  <a:cubicBezTo>
                    <a:pt x="2431" y="5785"/>
                    <a:pt x="2804" y="5649"/>
                    <a:pt x="3196" y="5646"/>
                  </a:cubicBezTo>
                  <a:lnTo>
                    <a:pt x="6056" y="5646"/>
                  </a:lnTo>
                  <a:lnTo>
                    <a:pt x="6056" y="7342"/>
                  </a:lnTo>
                  <a:cubicBezTo>
                    <a:pt x="6056" y="7679"/>
                    <a:pt x="6334" y="7906"/>
                    <a:pt x="6625" y="7906"/>
                  </a:cubicBezTo>
                  <a:cubicBezTo>
                    <a:pt x="6740" y="7906"/>
                    <a:pt x="6857" y="7871"/>
                    <a:pt x="6960" y="7793"/>
                  </a:cubicBezTo>
                  <a:lnTo>
                    <a:pt x="11476" y="4406"/>
                  </a:lnTo>
                  <a:cubicBezTo>
                    <a:pt x="11775" y="4180"/>
                    <a:pt x="11775" y="3725"/>
                    <a:pt x="11476" y="3502"/>
                  </a:cubicBezTo>
                  <a:lnTo>
                    <a:pt x="6960" y="115"/>
                  </a:lnTo>
                  <a:cubicBezTo>
                    <a:pt x="6854" y="36"/>
                    <a:pt x="6737" y="0"/>
                    <a:pt x="6622"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grpSp>
      <p:sp>
        <p:nvSpPr>
          <p:cNvPr id="35" name="Google Shape;35;p8"/>
          <p:cNvSpPr txBox="1"/>
          <p:nvPr/>
        </p:nvSpPr>
        <p:spPr>
          <a:xfrm>
            <a:off x="6445950" y="1331575"/>
            <a:ext cx="7488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1" i="0" lang="fr" sz="800" u="none" cap="none" strike="noStrike">
                <a:solidFill>
                  <a:srgbClr val="213A8E"/>
                </a:solidFill>
                <a:latin typeface="Arial"/>
                <a:ea typeface="Arial"/>
                <a:cs typeface="Arial"/>
                <a:sym typeface="Arial"/>
              </a:rPr>
              <a:t>S’exprimer</a:t>
            </a:r>
            <a:endParaRPr b="1" i="0" sz="800" u="none" cap="none" strike="noStrike">
              <a:solidFill>
                <a:srgbClr val="213A8E"/>
              </a:solidFill>
              <a:latin typeface="Arial"/>
              <a:ea typeface="Arial"/>
              <a:cs typeface="Arial"/>
              <a:sym typeface="Arial"/>
            </a:endParaRPr>
          </a:p>
        </p:txBody>
      </p:sp>
      <p:sp>
        <p:nvSpPr>
          <p:cNvPr id="36" name="Google Shape;36;p8"/>
          <p:cNvSpPr txBox="1"/>
          <p:nvPr/>
        </p:nvSpPr>
        <p:spPr>
          <a:xfrm>
            <a:off x="6445950" y="1772255"/>
            <a:ext cx="7488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1" i="0" lang="fr" sz="800" u="none" cap="none" strike="noStrike">
                <a:solidFill>
                  <a:srgbClr val="213A8E"/>
                </a:solidFill>
                <a:latin typeface="Arial"/>
                <a:ea typeface="Arial"/>
                <a:cs typeface="Arial"/>
                <a:sym typeface="Arial"/>
              </a:rPr>
              <a:t>Faire un choix</a:t>
            </a:r>
            <a:endParaRPr b="1" i="0" sz="800" u="none" cap="none" strike="noStrike">
              <a:solidFill>
                <a:srgbClr val="213A8E"/>
              </a:solidFill>
              <a:latin typeface="Arial"/>
              <a:ea typeface="Arial"/>
              <a:cs typeface="Arial"/>
              <a:sym typeface="Arial"/>
            </a:endParaRPr>
          </a:p>
        </p:txBody>
      </p:sp>
      <p:sp>
        <p:nvSpPr>
          <p:cNvPr id="37" name="Google Shape;37;p8"/>
          <p:cNvSpPr txBox="1"/>
          <p:nvPr/>
        </p:nvSpPr>
        <p:spPr>
          <a:xfrm>
            <a:off x="3021020" y="1884600"/>
            <a:ext cx="748800" cy="287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fr" sz="1400" u="none" cap="none" strike="noStrike">
                <a:solidFill>
                  <a:srgbClr val="213A8E"/>
                </a:solidFill>
                <a:latin typeface="Arial"/>
                <a:ea typeface="Arial"/>
                <a:cs typeface="Arial"/>
                <a:sym typeface="Arial"/>
              </a:rPr>
              <a:t>6 max</a:t>
            </a:r>
            <a:endParaRPr b="1" i="0" sz="1400" u="none" cap="none" strike="noStrike">
              <a:solidFill>
                <a:srgbClr val="213A8E"/>
              </a:solidFill>
              <a:latin typeface="Arial"/>
              <a:ea typeface="Arial"/>
              <a:cs typeface="Arial"/>
              <a:sym typeface="Arial"/>
            </a:endParaRPr>
          </a:p>
        </p:txBody>
      </p:sp>
      <p:sp>
        <p:nvSpPr>
          <p:cNvPr id="38" name="Google Shape;38;p8"/>
          <p:cNvSpPr txBox="1"/>
          <p:nvPr/>
        </p:nvSpPr>
        <p:spPr>
          <a:xfrm>
            <a:off x="1084500" y="9703950"/>
            <a:ext cx="6081300" cy="6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Contenus produits par Emmaüs Connect et la Croix Rouge française en 2024 dans le cadre d'un projet soutenu par l'ANCT et l'Agefiph</a:t>
            </a:r>
            <a:endParaRPr b="0" i="1" sz="1050" u="none" cap="none" strike="noStrike">
              <a:solidFill>
                <a:srgbClr val="444746"/>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Licence CC BY-NC-SA 4.0. - https://creativecommons.org/licenses/by-nc-sa/4.0/</a:t>
            </a:r>
            <a:endParaRPr b="0" i="0" sz="1400" u="none" cap="none" strike="noStrike">
              <a:solidFill>
                <a:srgbClr val="000000"/>
              </a:solidFill>
              <a:latin typeface="Arial"/>
              <a:ea typeface="Arial"/>
              <a:cs typeface="Arial"/>
              <a:sym typeface="Arial"/>
            </a:endParaRPr>
          </a:p>
        </p:txBody>
      </p:sp>
      <p:sp>
        <p:nvSpPr>
          <p:cNvPr id="39" name="Google Shape;39;p8"/>
          <p:cNvSpPr/>
          <p:nvPr/>
        </p:nvSpPr>
        <p:spPr>
          <a:xfrm>
            <a:off x="0" y="0"/>
            <a:ext cx="766800" cy="104400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0" name="Shape 40"/>
        <p:cNvGrpSpPr/>
        <p:nvPr/>
      </p:nvGrpSpPr>
      <p:grpSpPr>
        <a:xfrm>
          <a:off x="0" y="0"/>
          <a:ext cx="0" cy="0"/>
          <a:chOff x="0" y="0"/>
          <a:chExt cx="0" cy="0"/>
        </a:xfrm>
      </p:grpSpPr>
      <p:sp>
        <p:nvSpPr>
          <p:cNvPr id="41" name="Google Shape;41;p9"/>
          <p:cNvSpPr txBox="1"/>
          <p:nvPr>
            <p:ph type="title"/>
          </p:nvPr>
        </p:nvSpPr>
        <p:spPr>
          <a:xfrm>
            <a:off x="257705" y="4365680"/>
            <a:ext cx="7044600" cy="17085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42" name="Google Shape;42;p9"/>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3" name="Shape 43"/>
        <p:cNvGrpSpPr/>
        <p:nvPr/>
      </p:nvGrpSpPr>
      <p:grpSpPr>
        <a:xfrm>
          <a:off x="0" y="0"/>
          <a:ext cx="0" cy="0"/>
          <a:chOff x="0" y="0"/>
          <a:chExt cx="0" cy="0"/>
        </a:xfrm>
      </p:grpSpPr>
      <p:sp>
        <p:nvSpPr>
          <p:cNvPr id="44" name="Google Shape;44;p10"/>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5" name="Google Shape;45;p10"/>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6" name="Google Shape;46;p10"/>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7" name="Shape 47"/>
        <p:cNvGrpSpPr/>
        <p:nvPr/>
      </p:nvGrpSpPr>
      <p:grpSpPr>
        <a:xfrm>
          <a:off x="0" y="0"/>
          <a:ext cx="0" cy="0"/>
          <a:chOff x="0" y="0"/>
          <a:chExt cx="0" cy="0"/>
        </a:xfrm>
      </p:grpSpPr>
      <p:sp>
        <p:nvSpPr>
          <p:cNvPr id="48" name="Google Shape;48;p11"/>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9" name="Google Shape;49;p11"/>
          <p:cNvSpPr txBox="1"/>
          <p:nvPr>
            <p:ph idx="1" type="body"/>
          </p:nvPr>
        </p:nvSpPr>
        <p:spPr>
          <a:xfrm>
            <a:off x="257705" y="2339232"/>
            <a:ext cx="3306900" cy="69345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50" name="Google Shape;50;p11"/>
          <p:cNvSpPr txBox="1"/>
          <p:nvPr>
            <p:ph idx="2" type="body"/>
          </p:nvPr>
        </p:nvSpPr>
        <p:spPr>
          <a:xfrm>
            <a:off x="3995291" y="2339232"/>
            <a:ext cx="3306900" cy="69345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51" name="Google Shape;51;p11"/>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2" name="Shape 52"/>
        <p:cNvGrpSpPr/>
        <p:nvPr/>
      </p:nvGrpSpPr>
      <p:grpSpPr>
        <a:xfrm>
          <a:off x="0" y="0"/>
          <a:ext cx="0" cy="0"/>
          <a:chOff x="0" y="0"/>
          <a:chExt cx="0" cy="0"/>
        </a:xfrm>
      </p:grpSpPr>
      <p:sp>
        <p:nvSpPr>
          <p:cNvPr id="53" name="Google Shape;53;p12"/>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54" name="Google Shape;54;p12"/>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5" name="Shape 55"/>
        <p:cNvGrpSpPr/>
        <p:nvPr/>
      </p:nvGrpSpPr>
      <p:grpSpPr>
        <a:xfrm>
          <a:off x="0" y="0"/>
          <a:ext cx="0" cy="0"/>
          <a:chOff x="0" y="0"/>
          <a:chExt cx="0" cy="0"/>
        </a:xfrm>
      </p:grpSpPr>
      <p:sp>
        <p:nvSpPr>
          <p:cNvPr id="56" name="Google Shape;56;p13"/>
          <p:cNvSpPr txBox="1"/>
          <p:nvPr>
            <p:ph type="title"/>
          </p:nvPr>
        </p:nvSpPr>
        <p:spPr>
          <a:xfrm>
            <a:off x="257705" y="1127727"/>
            <a:ext cx="2321700" cy="15339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57" name="Google Shape;57;p13"/>
          <p:cNvSpPr txBox="1"/>
          <p:nvPr>
            <p:ph idx="1" type="body"/>
          </p:nvPr>
        </p:nvSpPr>
        <p:spPr>
          <a:xfrm>
            <a:off x="257705" y="2820535"/>
            <a:ext cx="2321700" cy="64533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58" name="Google Shape;58;p13"/>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59" name="Shape 59"/>
        <p:cNvGrpSpPr/>
        <p:nvPr/>
      </p:nvGrpSpPr>
      <p:grpSpPr>
        <a:xfrm>
          <a:off x="0" y="0"/>
          <a:ext cx="0" cy="0"/>
          <a:chOff x="0" y="0"/>
          <a:chExt cx="0" cy="0"/>
        </a:xfrm>
      </p:grpSpPr>
      <p:sp>
        <p:nvSpPr>
          <p:cNvPr id="60" name="Google Shape;60;p14"/>
          <p:cNvSpPr txBox="1"/>
          <p:nvPr>
            <p:ph type="title"/>
          </p:nvPr>
        </p:nvSpPr>
        <p:spPr>
          <a:xfrm>
            <a:off x="405325" y="913690"/>
            <a:ext cx="5264700" cy="83034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61" name="Google Shape;61;p14"/>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18" Type="http://schemas.openxmlformats.org/officeDocument/2006/relationships/theme" Target="../theme/theme2.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5"/>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5"/>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5"/>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
          <p:cNvSpPr txBox="1"/>
          <p:nvPr/>
        </p:nvSpPr>
        <p:spPr>
          <a:xfrm>
            <a:off x="1084500" y="531589"/>
            <a:ext cx="5833800" cy="429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1" i="0" lang="fr" sz="2500" u="none" cap="none" strike="noStrike">
                <a:solidFill>
                  <a:srgbClr val="213A8E"/>
                </a:solidFill>
                <a:latin typeface="Arial"/>
                <a:ea typeface="Arial"/>
                <a:cs typeface="Arial"/>
                <a:sym typeface="Arial"/>
              </a:rPr>
              <a:t>Devine mon mot de passe</a:t>
            </a:r>
            <a:endParaRPr b="1" i="0" sz="2500" u="none" cap="none" strike="noStrike">
              <a:solidFill>
                <a:srgbClr val="213A8E"/>
              </a:solidFill>
              <a:latin typeface="Arial"/>
              <a:ea typeface="Arial"/>
              <a:cs typeface="Arial"/>
              <a:sym typeface="Arial"/>
            </a:endParaRPr>
          </a:p>
        </p:txBody>
      </p:sp>
      <p:sp>
        <p:nvSpPr>
          <p:cNvPr id="99" name="Google Shape;99;p1"/>
          <p:cNvSpPr/>
          <p:nvPr/>
        </p:nvSpPr>
        <p:spPr>
          <a:xfrm>
            <a:off x="1108200" y="1403032"/>
            <a:ext cx="1442100" cy="1398300"/>
          </a:xfrm>
          <a:prstGeom prst="rect">
            <a:avLst/>
          </a:prstGeom>
          <a:noFill/>
          <a:ln cap="flat" cmpd="sng" w="38100">
            <a:solidFill>
              <a:srgbClr val="213A8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213A8E"/>
              </a:solidFill>
              <a:latin typeface="Arial"/>
              <a:ea typeface="Arial"/>
              <a:cs typeface="Arial"/>
              <a:sym typeface="Arial"/>
            </a:endParaRPr>
          </a:p>
        </p:txBody>
      </p:sp>
      <p:sp>
        <p:nvSpPr>
          <p:cNvPr id="100" name="Google Shape;100;p1"/>
          <p:cNvSpPr/>
          <p:nvPr/>
        </p:nvSpPr>
        <p:spPr>
          <a:xfrm>
            <a:off x="2683231" y="1403032"/>
            <a:ext cx="1442100" cy="1398300"/>
          </a:xfrm>
          <a:prstGeom prst="rect">
            <a:avLst/>
          </a:prstGeom>
          <a:noFill/>
          <a:ln cap="flat" cmpd="sng" w="38100">
            <a:solidFill>
              <a:srgbClr val="213A8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213A8E"/>
              </a:solidFill>
              <a:latin typeface="Arial"/>
              <a:ea typeface="Arial"/>
              <a:cs typeface="Arial"/>
              <a:sym typeface="Arial"/>
            </a:endParaRPr>
          </a:p>
        </p:txBody>
      </p:sp>
      <p:sp>
        <p:nvSpPr>
          <p:cNvPr id="101" name="Google Shape;101;p1"/>
          <p:cNvSpPr/>
          <p:nvPr/>
        </p:nvSpPr>
        <p:spPr>
          <a:xfrm>
            <a:off x="4258262" y="1403032"/>
            <a:ext cx="1442100" cy="1398300"/>
          </a:xfrm>
          <a:prstGeom prst="rect">
            <a:avLst/>
          </a:prstGeom>
          <a:noFill/>
          <a:ln cap="flat" cmpd="sng" w="38100">
            <a:solidFill>
              <a:srgbClr val="213A8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1"/>
          <p:cNvSpPr/>
          <p:nvPr/>
        </p:nvSpPr>
        <p:spPr>
          <a:xfrm>
            <a:off x="5833293" y="1403032"/>
            <a:ext cx="1442100" cy="1398300"/>
          </a:xfrm>
          <a:prstGeom prst="rect">
            <a:avLst/>
          </a:prstGeom>
          <a:noFill/>
          <a:ln cap="flat" cmpd="sng" w="38100">
            <a:solidFill>
              <a:srgbClr val="213A8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p1"/>
          <p:cNvSpPr txBox="1"/>
          <p:nvPr/>
        </p:nvSpPr>
        <p:spPr>
          <a:xfrm>
            <a:off x="1227100" y="2460350"/>
            <a:ext cx="1183500" cy="287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Compréhension</a:t>
            </a:r>
            <a:endParaRPr b="1" i="0" sz="1000" u="none" cap="none" strike="noStrike">
              <a:solidFill>
                <a:srgbClr val="213A8E"/>
              </a:solidFill>
              <a:latin typeface="Arial"/>
              <a:ea typeface="Arial"/>
              <a:cs typeface="Arial"/>
              <a:sym typeface="Arial"/>
            </a:endParaRPr>
          </a:p>
        </p:txBody>
      </p:sp>
      <p:sp>
        <p:nvSpPr>
          <p:cNvPr id="104" name="Google Shape;104;p1"/>
          <p:cNvSpPr txBox="1"/>
          <p:nvPr/>
        </p:nvSpPr>
        <p:spPr>
          <a:xfrm>
            <a:off x="3055825" y="2427800"/>
            <a:ext cx="6969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Collectif</a:t>
            </a:r>
            <a:endParaRPr b="1" i="0" sz="1000" u="none" cap="none" strike="noStrike">
              <a:solidFill>
                <a:srgbClr val="213A8E"/>
              </a:solidFill>
              <a:latin typeface="Arial"/>
              <a:ea typeface="Arial"/>
              <a:cs typeface="Arial"/>
              <a:sym typeface="Arial"/>
            </a:endParaRPr>
          </a:p>
        </p:txBody>
      </p:sp>
      <p:sp>
        <p:nvSpPr>
          <p:cNvPr id="105" name="Google Shape;105;p1"/>
          <p:cNvSpPr txBox="1"/>
          <p:nvPr/>
        </p:nvSpPr>
        <p:spPr>
          <a:xfrm>
            <a:off x="1084500" y="3783240"/>
            <a:ext cx="61671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Objectifs : </a:t>
            </a:r>
            <a:endParaRPr b="1" i="0" sz="15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Jouer à découvrir un mot de passe</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Comprendre l’importance d’un mot de passe complexe</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Connaître les éléments de construction d’un mot de passe sécurisé</a:t>
            </a:r>
            <a:endParaRPr b="0" i="0" sz="1100" u="none" cap="none" strike="noStrike">
              <a:solidFill>
                <a:srgbClr val="213A8E"/>
              </a:solidFill>
              <a:latin typeface="Arial"/>
              <a:ea typeface="Arial"/>
              <a:cs typeface="Arial"/>
              <a:sym typeface="Arial"/>
            </a:endParaRPr>
          </a:p>
        </p:txBody>
      </p:sp>
      <p:sp>
        <p:nvSpPr>
          <p:cNvPr id="106" name="Google Shape;106;p1"/>
          <p:cNvSpPr txBox="1"/>
          <p:nvPr/>
        </p:nvSpPr>
        <p:spPr>
          <a:xfrm>
            <a:off x="1084500" y="3086150"/>
            <a:ext cx="61671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Description rapide : </a:t>
            </a:r>
            <a:r>
              <a:rPr b="0" i="0" lang="fr" sz="1100" u="none" cap="none" strike="noStrike">
                <a:solidFill>
                  <a:srgbClr val="213A8E"/>
                </a:solidFill>
                <a:latin typeface="Arial"/>
                <a:ea typeface="Arial"/>
                <a:cs typeface="Arial"/>
                <a:sym typeface="Arial"/>
              </a:rPr>
              <a:t>Cet atelier permet de comprendre l’importance d’avoir un mot de passe fort et la facilité avec laquelle on peut deviner un mot de passe insuffisamment sécurisé.</a:t>
            </a:r>
            <a:endParaRPr b="0" i="0" sz="1100" u="none" cap="none" strike="noStrike">
              <a:solidFill>
                <a:srgbClr val="213A8E"/>
              </a:solidFill>
              <a:latin typeface="Arial"/>
              <a:ea typeface="Arial"/>
              <a:cs typeface="Arial"/>
              <a:sym typeface="Arial"/>
            </a:endParaRPr>
          </a:p>
        </p:txBody>
      </p:sp>
      <p:sp>
        <p:nvSpPr>
          <p:cNvPr id="107" name="Google Shape;107;p1"/>
          <p:cNvSpPr txBox="1"/>
          <p:nvPr/>
        </p:nvSpPr>
        <p:spPr>
          <a:xfrm>
            <a:off x="1084500" y="4801930"/>
            <a:ext cx="60813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Matériel : </a:t>
            </a:r>
            <a:endParaRPr b="1" i="0" sz="15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Vidéo projecteur</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Des enveloppes</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Le support du </a:t>
            </a:r>
            <a:r>
              <a:rPr b="0" i="0" lang="fr" sz="1100" cap="none" strike="noStrike">
                <a:solidFill>
                  <a:srgbClr val="213A8E"/>
                </a:solidFill>
                <a:latin typeface="Arial"/>
                <a:ea typeface="Arial"/>
                <a:cs typeface="Arial"/>
                <a:sym typeface="Arial"/>
              </a:rPr>
              <a:t>jeu</a:t>
            </a:r>
            <a:r>
              <a:rPr b="0" i="0" lang="fr" sz="1100" u="none" cap="none" strike="noStrike">
                <a:solidFill>
                  <a:srgbClr val="213A8E"/>
                </a:solidFill>
                <a:latin typeface="Arial"/>
                <a:ea typeface="Arial"/>
                <a:cs typeface="Arial"/>
                <a:sym typeface="Arial"/>
              </a:rPr>
              <a:t> à découper (diapos 2,3,4)</a:t>
            </a:r>
            <a:endParaRPr b="0" i="0" sz="1100" u="none" cap="none" strike="noStrike">
              <a:solidFill>
                <a:srgbClr val="213A8E"/>
              </a:solidFill>
              <a:latin typeface="Arial"/>
              <a:ea typeface="Arial"/>
              <a:cs typeface="Arial"/>
              <a:sym typeface="Arial"/>
            </a:endParaRPr>
          </a:p>
        </p:txBody>
      </p:sp>
      <p:sp>
        <p:nvSpPr>
          <p:cNvPr id="108" name="Google Shape;108;p1"/>
          <p:cNvSpPr txBox="1"/>
          <p:nvPr/>
        </p:nvSpPr>
        <p:spPr>
          <a:xfrm>
            <a:off x="1084500" y="5973020"/>
            <a:ext cx="60006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Prérequis : </a:t>
            </a:r>
            <a:endParaRPr b="1" i="0" sz="15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Connaître le principe de données personnelles (cf. </a:t>
            </a:r>
            <a:r>
              <a:rPr b="1" i="0" lang="fr" sz="1100" cap="none" strike="noStrike">
                <a:solidFill>
                  <a:srgbClr val="213A8E"/>
                </a:solidFill>
              </a:rPr>
              <a:t>Qui veut donner ses données ?</a:t>
            </a:r>
            <a:r>
              <a:rPr b="0" i="0" lang="fr" sz="1100" u="none" cap="none" strike="noStrike">
                <a:solidFill>
                  <a:srgbClr val="213A8E"/>
                </a:solidFill>
                <a:latin typeface="Arial"/>
                <a:ea typeface="Arial"/>
                <a:cs typeface="Arial"/>
                <a:sym typeface="Arial"/>
              </a:rPr>
              <a:t>)</a:t>
            </a:r>
            <a:endParaRPr b="0" i="0" sz="1100" u="none" cap="none" strike="noStrike">
              <a:solidFill>
                <a:srgbClr val="213A8E"/>
              </a:solidFill>
              <a:latin typeface="Arial"/>
              <a:ea typeface="Arial"/>
              <a:cs typeface="Arial"/>
              <a:sym typeface="Arial"/>
            </a:endParaRPr>
          </a:p>
        </p:txBody>
      </p:sp>
      <p:sp>
        <p:nvSpPr>
          <p:cNvPr id="109" name="Google Shape;109;p1"/>
          <p:cNvSpPr txBox="1"/>
          <p:nvPr/>
        </p:nvSpPr>
        <p:spPr>
          <a:xfrm>
            <a:off x="1084500" y="6662835"/>
            <a:ext cx="61671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Supports et contenus utilisés: </a:t>
            </a:r>
            <a:endParaRPr b="1"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1" i="0" sz="1100" u="none" cap="none" strike="noStrike">
              <a:solidFill>
                <a:srgbClr val="213A8E"/>
              </a:solidFill>
              <a:latin typeface="Arial"/>
              <a:ea typeface="Arial"/>
              <a:cs typeface="Arial"/>
              <a:sym typeface="Arial"/>
            </a:endParaRPr>
          </a:p>
          <a:p>
            <a:pPr indent="457200" lvl="0" marL="0" marR="0" rtl="0" algn="l">
              <a:lnSpc>
                <a:spcPct val="100000"/>
              </a:lnSpc>
              <a:spcBef>
                <a:spcPts val="0"/>
              </a:spcBef>
              <a:spcAft>
                <a:spcPts val="0"/>
              </a:spcAft>
              <a:buClr>
                <a:srgbClr val="000000"/>
              </a:buClr>
              <a:buSzPts val="1100"/>
              <a:buFont typeface="Arial"/>
              <a:buNone/>
            </a:pPr>
            <a:r>
              <a:rPr b="1" i="0" lang="fr" sz="1100" cap="none" strike="noStrike">
                <a:solidFill>
                  <a:srgbClr val="213A8E"/>
                </a:solidFill>
                <a:latin typeface="Arial"/>
                <a:ea typeface="Arial"/>
                <a:cs typeface="Arial"/>
                <a:sym typeface="Arial"/>
              </a:rPr>
              <a:t>Le mot de passe 1 - Devine mon mot de passe (support et jeu à découper)</a:t>
            </a:r>
            <a:endParaRPr b="1"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1" i="0" sz="1100" u="none" cap="none" strike="noStrike">
              <a:solidFill>
                <a:srgbClr val="213A8E"/>
              </a:solidFill>
              <a:latin typeface="Arial"/>
              <a:ea typeface="Arial"/>
              <a:cs typeface="Arial"/>
              <a:sym typeface="Arial"/>
            </a:endParaRPr>
          </a:p>
        </p:txBody>
      </p:sp>
      <p:pic>
        <p:nvPicPr>
          <p:cNvPr id="110" name="Google Shape;110;p1"/>
          <p:cNvPicPr preferRelativeResize="0"/>
          <p:nvPr/>
        </p:nvPicPr>
        <p:blipFill rotWithShape="1">
          <a:blip r:embed="rId3">
            <a:alphaModFix/>
          </a:blip>
          <a:srcRect b="0" l="0" r="0" t="0"/>
          <a:stretch/>
        </p:blipFill>
        <p:spPr>
          <a:xfrm>
            <a:off x="2742675" y="1403012"/>
            <a:ext cx="1089225" cy="1089225"/>
          </a:xfrm>
          <a:prstGeom prst="rect">
            <a:avLst/>
          </a:prstGeom>
          <a:noFill/>
          <a:ln>
            <a:noFill/>
          </a:ln>
        </p:spPr>
      </p:pic>
      <p:grpSp>
        <p:nvGrpSpPr>
          <p:cNvPr id="111" name="Google Shape;111;p1"/>
          <p:cNvGrpSpPr/>
          <p:nvPr/>
        </p:nvGrpSpPr>
        <p:grpSpPr>
          <a:xfrm>
            <a:off x="4589789" y="1533074"/>
            <a:ext cx="820008" cy="878061"/>
            <a:chOff x="1674750" y="3254050"/>
            <a:chExt cx="294575" cy="295375"/>
          </a:xfrm>
        </p:grpSpPr>
        <p:sp>
          <p:nvSpPr>
            <p:cNvPr id="112" name="Google Shape;112;p1"/>
            <p:cNvSpPr/>
            <p:nvPr/>
          </p:nvSpPr>
          <p:spPr>
            <a:xfrm>
              <a:off x="1691275" y="3351700"/>
              <a:ext cx="278050" cy="197725"/>
            </a:xfrm>
            <a:custGeom>
              <a:rect b="b" l="l" r="r" t="t"/>
              <a:pathLst>
                <a:path extrusionOk="0" h="7909" w="11122">
                  <a:moveTo>
                    <a:pt x="10535" y="0"/>
                  </a:moveTo>
                  <a:cubicBezTo>
                    <a:pt x="10489" y="0"/>
                    <a:pt x="10442" y="10"/>
                    <a:pt x="10397" y="33"/>
                  </a:cubicBezTo>
                  <a:cubicBezTo>
                    <a:pt x="10208" y="64"/>
                    <a:pt x="10114" y="253"/>
                    <a:pt x="10177" y="474"/>
                  </a:cubicBezTo>
                  <a:cubicBezTo>
                    <a:pt x="10334" y="978"/>
                    <a:pt x="10429" y="1482"/>
                    <a:pt x="10429" y="1986"/>
                  </a:cubicBezTo>
                  <a:cubicBezTo>
                    <a:pt x="10429" y="4885"/>
                    <a:pt x="8066" y="7247"/>
                    <a:pt x="5199" y="7247"/>
                  </a:cubicBezTo>
                  <a:cubicBezTo>
                    <a:pt x="3561" y="7247"/>
                    <a:pt x="2017" y="6397"/>
                    <a:pt x="1072" y="5137"/>
                  </a:cubicBezTo>
                  <a:lnTo>
                    <a:pt x="1733" y="5137"/>
                  </a:lnTo>
                  <a:cubicBezTo>
                    <a:pt x="1922" y="5137"/>
                    <a:pt x="2080" y="4979"/>
                    <a:pt x="2080" y="4790"/>
                  </a:cubicBezTo>
                  <a:cubicBezTo>
                    <a:pt x="2080" y="4601"/>
                    <a:pt x="1922" y="4443"/>
                    <a:pt x="1733" y="4443"/>
                  </a:cubicBezTo>
                  <a:lnTo>
                    <a:pt x="347" y="4443"/>
                  </a:lnTo>
                  <a:cubicBezTo>
                    <a:pt x="158" y="4443"/>
                    <a:pt x="1" y="4601"/>
                    <a:pt x="1" y="4790"/>
                  </a:cubicBezTo>
                  <a:lnTo>
                    <a:pt x="1" y="6176"/>
                  </a:lnTo>
                  <a:cubicBezTo>
                    <a:pt x="1" y="6365"/>
                    <a:pt x="158" y="6523"/>
                    <a:pt x="347" y="6523"/>
                  </a:cubicBezTo>
                  <a:cubicBezTo>
                    <a:pt x="536" y="6523"/>
                    <a:pt x="694" y="6365"/>
                    <a:pt x="694" y="6176"/>
                  </a:cubicBezTo>
                  <a:lnTo>
                    <a:pt x="694" y="5767"/>
                  </a:lnTo>
                  <a:cubicBezTo>
                    <a:pt x="1796" y="7090"/>
                    <a:pt x="3466" y="7909"/>
                    <a:pt x="5199" y="7909"/>
                  </a:cubicBezTo>
                  <a:cubicBezTo>
                    <a:pt x="8412" y="7909"/>
                    <a:pt x="11122" y="5231"/>
                    <a:pt x="11122" y="1986"/>
                  </a:cubicBezTo>
                  <a:cubicBezTo>
                    <a:pt x="11122" y="1419"/>
                    <a:pt x="10996" y="820"/>
                    <a:pt x="10838" y="222"/>
                  </a:cubicBezTo>
                  <a:cubicBezTo>
                    <a:pt x="10814" y="102"/>
                    <a:pt x="10681" y="0"/>
                    <a:pt x="10535"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1"/>
            <p:cNvSpPr/>
            <p:nvPr/>
          </p:nvSpPr>
          <p:spPr>
            <a:xfrm>
              <a:off x="1674750" y="3254050"/>
              <a:ext cx="277250" cy="197900"/>
            </a:xfrm>
            <a:custGeom>
              <a:rect b="b" l="l" r="r" t="t"/>
              <a:pathLst>
                <a:path extrusionOk="0" h="7916" w="11090">
                  <a:moveTo>
                    <a:pt x="5891" y="1"/>
                  </a:moveTo>
                  <a:cubicBezTo>
                    <a:pt x="2678" y="1"/>
                    <a:pt x="0" y="2679"/>
                    <a:pt x="0" y="5892"/>
                  </a:cubicBezTo>
                  <a:cubicBezTo>
                    <a:pt x="0" y="6491"/>
                    <a:pt x="126" y="7089"/>
                    <a:pt x="284" y="7656"/>
                  </a:cubicBezTo>
                  <a:cubicBezTo>
                    <a:pt x="310" y="7842"/>
                    <a:pt x="448" y="7916"/>
                    <a:pt x="604" y="7916"/>
                  </a:cubicBezTo>
                  <a:cubicBezTo>
                    <a:pt x="633" y="7916"/>
                    <a:pt x="663" y="7913"/>
                    <a:pt x="693" y="7908"/>
                  </a:cubicBezTo>
                  <a:cubicBezTo>
                    <a:pt x="882" y="7877"/>
                    <a:pt x="977" y="7656"/>
                    <a:pt x="945" y="7467"/>
                  </a:cubicBezTo>
                  <a:cubicBezTo>
                    <a:pt x="788" y="6963"/>
                    <a:pt x="662" y="6459"/>
                    <a:pt x="662" y="5892"/>
                  </a:cubicBezTo>
                  <a:cubicBezTo>
                    <a:pt x="662" y="3025"/>
                    <a:pt x="3025" y="662"/>
                    <a:pt x="5891" y="662"/>
                  </a:cubicBezTo>
                  <a:cubicBezTo>
                    <a:pt x="7561" y="662"/>
                    <a:pt x="9105" y="1481"/>
                    <a:pt x="10050" y="2742"/>
                  </a:cubicBezTo>
                  <a:lnTo>
                    <a:pt x="9357" y="2742"/>
                  </a:lnTo>
                  <a:cubicBezTo>
                    <a:pt x="9168" y="2742"/>
                    <a:pt x="9010" y="2899"/>
                    <a:pt x="9010" y="3088"/>
                  </a:cubicBezTo>
                  <a:cubicBezTo>
                    <a:pt x="9010" y="3309"/>
                    <a:pt x="9168" y="3466"/>
                    <a:pt x="9357" y="3466"/>
                  </a:cubicBezTo>
                  <a:lnTo>
                    <a:pt x="10743" y="3466"/>
                  </a:lnTo>
                  <a:cubicBezTo>
                    <a:pt x="10932" y="3466"/>
                    <a:pt x="11090" y="3309"/>
                    <a:pt x="11090" y="3088"/>
                  </a:cubicBezTo>
                  <a:lnTo>
                    <a:pt x="11090" y="1733"/>
                  </a:lnTo>
                  <a:cubicBezTo>
                    <a:pt x="11090" y="1513"/>
                    <a:pt x="10932" y="1355"/>
                    <a:pt x="10743" y="1355"/>
                  </a:cubicBezTo>
                  <a:cubicBezTo>
                    <a:pt x="10554" y="1355"/>
                    <a:pt x="10397" y="1513"/>
                    <a:pt x="10397" y="1733"/>
                  </a:cubicBezTo>
                  <a:lnTo>
                    <a:pt x="10397" y="2111"/>
                  </a:lnTo>
                  <a:cubicBezTo>
                    <a:pt x="9294" y="820"/>
                    <a:pt x="7624" y="1"/>
                    <a:pt x="5891"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1"/>
            <p:cNvSpPr/>
            <p:nvPr/>
          </p:nvSpPr>
          <p:spPr>
            <a:xfrm>
              <a:off x="1727500" y="3306825"/>
              <a:ext cx="189075" cy="189050"/>
            </a:xfrm>
            <a:custGeom>
              <a:rect b="b" l="l" r="r" t="t"/>
              <a:pathLst>
                <a:path extrusionOk="0" h="7562" w="7563">
                  <a:moveTo>
                    <a:pt x="3750" y="2048"/>
                  </a:moveTo>
                  <a:cubicBezTo>
                    <a:pt x="3939" y="2048"/>
                    <a:pt x="4097" y="2206"/>
                    <a:pt x="4097" y="2426"/>
                  </a:cubicBezTo>
                  <a:lnTo>
                    <a:pt x="4097" y="3435"/>
                  </a:lnTo>
                  <a:lnTo>
                    <a:pt x="4475" y="3435"/>
                  </a:lnTo>
                  <a:cubicBezTo>
                    <a:pt x="4664" y="3435"/>
                    <a:pt x="4821" y="3592"/>
                    <a:pt x="4821" y="3781"/>
                  </a:cubicBezTo>
                  <a:cubicBezTo>
                    <a:pt x="4821" y="4002"/>
                    <a:pt x="4664" y="4159"/>
                    <a:pt x="4475" y="4159"/>
                  </a:cubicBezTo>
                  <a:lnTo>
                    <a:pt x="3750" y="4159"/>
                  </a:lnTo>
                  <a:cubicBezTo>
                    <a:pt x="3561" y="4159"/>
                    <a:pt x="3403" y="4002"/>
                    <a:pt x="3403" y="3781"/>
                  </a:cubicBezTo>
                  <a:lnTo>
                    <a:pt x="3403" y="2426"/>
                  </a:lnTo>
                  <a:cubicBezTo>
                    <a:pt x="3403" y="2206"/>
                    <a:pt x="3561" y="2048"/>
                    <a:pt x="3750" y="2048"/>
                  </a:cubicBezTo>
                  <a:close/>
                  <a:moveTo>
                    <a:pt x="3435" y="0"/>
                  </a:moveTo>
                  <a:cubicBezTo>
                    <a:pt x="2647" y="95"/>
                    <a:pt x="1923" y="410"/>
                    <a:pt x="1356" y="883"/>
                  </a:cubicBezTo>
                  <a:lnTo>
                    <a:pt x="2049" y="1576"/>
                  </a:lnTo>
                  <a:cubicBezTo>
                    <a:pt x="2175" y="1702"/>
                    <a:pt x="2175" y="1954"/>
                    <a:pt x="2049" y="2048"/>
                  </a:cubicBezTo>
                  <a:cubicBezTo>
                    <a:pt x="1986" y="2111"/>
                    <a:pt x="1899" y="2143"/>
                    <a:pt x="1812" y="2143"/>
                  </a:cubicBezTo>
                  <a:cubicBezTo>
                    <a:pt x="1726" y="2143"/>
                    <a:pt x="1639" y="2111"/>
                    <a:pt x="1576" y="2048"/>
                  </a:cubicBezTo>
                  <a:lnTo>
                    <a:pt x="883" y="1355"/>
                  </a:lnTo>
                  <a:cubicBezTo>
                    <a:pt x="410" y="1922"/>
                    <a:pt x="95" y="2647"/>
                    <a:pt x="1" y="3435"/>
                  </a:cubicBezTo>
                  <a:lnTo>
                    <a:pt x="1041" y="3435"/>
                  </a:lnTo>
                  <a:cubicBezTo>
                    <a:pt x="1230" y="3435"/>
                    <a:pt x="1387" y="3592"/>
                    <a:pt x="1387" y="3781"/>
                  </a:cubicBezTo>
                  <a:cubicBezTo>
                    <a:pt x="1387" y="3970"/>
                    <a:pt x="1230" y="4128"/>
                    <a:pt x="1041" y="4128"/>
                  </a:cubicBezTo>
                  <a:lnTo>
                    <a:pt x="1" y="4128"/>
                  </a:lnTo>
                  <a:cubicBezTo>
                    <a:pt x="95" y="4915"/>
                    <a:pt x="410" y="5640"/>
                    <a:pt x="883" y="6238"/>
                  </a:cubicBezTo>
                  <a:lnTo>
                    <a:pt x="1576" y="5514"/>
                  </a:lnTo>
                  <a:cubicBezTo>
                    <a:pt x="1639" y="5451"/>
                    <a:pt x="1734" y="5419"/>
                    <a:pt x="1824" y="5419"/>
                  </a:cubicBezTo>
                  <a:cubicBezTo>
                    <a:pt x="1915" y="5419"/>
                    <a:pt x="2001" y="5451"/>
                    <a:pt x="2049" y="5514"/>
                  </a:cubicBezTo>
                  <a:cubicBezTo>
                    <a:pt x="2175" y="5640"/>
                    <a:pt x="2175" y="5860"/>
                    <a:pt x="2049" y="5986"/>
                  </a:cubicBezTo>
                  <a:lnTo>
                    <a:pt x="1356" y="6711"/>
                  </a:lnTo>
                  <a:cubicBezTo>
                    <a:pt x="1923" y="7184"/>
                    <a:pt x="2647" y="7499"/>
                    <a:pt x="3435" y="7562"/>
                  </a:cubicBezTo>
                  <a:lnTo>
                    <a:pt x="3435" y="6553"/>
                  </a:lnTo>
                  <a:cubicBezTo>
                    <a:pt x="3435" y="6333"/>
                    <a:pt x="3592" y="6175"/>
                    <a:pt x="3781" y="6175"/>
                  </a:cubicBezTo>
                  <a:cubicBezTo>
                    <a:pt x="4002" y="6175"/>
                    <a:pt x="4160" y="6333"/>
                    <a:pt x="4160" y="6553"/>
                  </a:cubicBezTo>
                  <a:lnTo>
                    <a:pt x="4160" y="7562"/>
                  </a:lnTo>
                  <a:cubicBezTo>
                    <a:pt x="4947" y="7499"/>
                    <a:pt x="5640" y="7184"/>
                    <a:pt x="6239" y="6711"/>
                  </a:cubicBezTo>
                  <a:lnTo>
                    <a:pt x="5514" y="5986"/>
                  </a:lnTo>
                  <a:cubicBezTo>
                    <a:pt x="5420" y="5860"/>
                    <a:pt x="5420" y="5640"/>
                    <a:pt x="5514" y="5514"/>
                  </a:cubicBezTo>
                  <a:cubicBezTo>
                    <a:pt x="5577" y="5451"/>
                    <a:pt x="5672" y="5419"/>
                    <a:pt x="5762" y="5419"/>
                  </a:cubicBezTo>
                  <a:cubicBezTo>
                    <a:pt x="5853" y="5419"/>
                    <a:pt x="5940" y="5451"/>
                    <a:pt x="5987" y="5514"/>
                  </a:cubicBezTo>
                  <a:lnTo>
                    <a:pt x="6711" y="6238"/>
                  </a:lnTo>
                  <a:cubicBezTo>
                    <a:pt x="7184" y="5640"/>
                    <a:pt x="7499" y="4915"/>
                    <a:pt x="7562" y="4128"/>
                  </a:cubicBezTo>
                  <a:lnTo>
                    <a:pt x="6554" y="4128"/>
                  </a:lnTo>
                  <a:cubicBezTo>
                    <a:pt x="6365" y="4128"/>
                    <a:pt x="6207" y="3970"/>
                    <a:pt x="6207" y="3781"/>
                  </a:cubicBezTo>
                  <a:cubicBezTo>
                    <a:pt x="6207" y="3592"/>
                    <a:pt x="6365" y="3435"/>
                    <a:pt x="6554" y="3435"/>
                  </a:cubicBezTo>
                  <a:lnTo>
                    <a:pt x="7562" y="3435"/>
                  </a:lnTo>
                  <a:cubicBezTo>
                    <a:pt x="7499" y="2647"/>
                    <a:pt x="7184" y="1922"/>
                    <a:pt x="6711" y="1355"/>
                  </a:cubicBezTo>
                  <a:lnTo>
                    <a:pt x="5987" y="2048"/>
                  </a:lnTo>
                  <a:cubicBezTo>
                    <a:pt x="5940" y="2111"/>
                    <a:pt x="5853" y="2143"/>
                    <a:pt x="5762" y="2143"/>
                  </a:cubicBezTo>
                  <a:cubicBezTo>
                    <a:pt x="5672" y="2143"/>
                    <a:pt x="5577" y="2111"/>
                    <a:pt x="5514" y="2048"/>
                  </a:cubicBezTo>
                  <a:cubicBezTo>
                    <a:pt x="5420" y="1922"/>
                    <a:pt x="5420" y="1702"/>
                    <a:pt x="5514" y="1576"/>
                  </a:cubicBezTo>
                  <a:lnTo>
                    <a:pt x="6239" y="883"/>
                  </a:lnTo>
                  <a:cubicBezTo>
                    <a:pt x="5640" y="410"/>
                    <a:pt x="4947" y="95"/>
                    <a:pt x="4160" y="0"/>
                  </a:cubicBezTo>
                  <a:lnTo>
                    <a:pt x="4160" y="1040"/>
                  </a:lnTo>
                  <a:cubicBezTo>
                    <a:pt x="4160" y="1229"/>
                    <a:pt x="4002" y="1387"/>
                    <a:pt x="3781" y="1387"/>
                  </a:cubicBezTo>
                  <a:cubicBezTo>
                    <a:pt x="3592" y="1387"/>
                    <a:pt x="3435" y="1229"/>
                    <a:pt x="3435" y="1040"/>
                  </a:cubicBezTo>
                  <a:lnTo>
                    <a:pt x="3435" y="0"/>
                  </a:ln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15" name="Google Shape;115;p1"/>
          <p:cNvSpPr txBox="1"/>
          <p:nvPr/>
        </p:nvSpPr>
        <p:spPr>
          <a:xfrm>
            <a:off x="4319675" y="2437313"/>
            <a:ext cx="14274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1 heure maximum</a:t>
            </a:r>
            <a:endParaRPr b="1" i="0" sz="1000" u="none" cap="none" strike="noStrike">
              <a:solidFill>
                <a:srgbClr val="213A8E"/>
              </a:solidFill>
              <a:latin typeface="Arial"/>
              <a:ea typeface="Arial"/>
              <a:cs typeface="Arial"/>
              <a:sym typeface="Arial"/>
            </a:endParaRPr>
          </a:p>
        </p:txBody>
      </p:sp>
      <p:sp>
        <p:nvSpPr>
          <p:cNvPr id="116" name="Google Shape;116;p1"/>
          <p:cNvSpPr/>
          <p:nvPr/>
        </p:nvSpPr>
        <p:spPr>
          <a:xfrm>
            <a:off x="6009728" y="1661743"/>
            <a:ext cx="368186" cy="287081"/>
          </a:xfrm>
          <a:custGeom>
            <a:rect b="b" l="l" r="r" t="t"/>
            <a:pathLst>
              <a:path extrusionOk="0" h="9925" w="12729">
                <a:moveTo>
                  <a:pt x="925" y="3644"/>
                </a:moveTo>
                <a:cubicBezTo>
                  <a:pt x="944" y="3644"/>
                  <a:pt x="963" y="3648"/>
                  <a:pt x="978" y="3655"/>
                </a:cubicBezTo>
                <a:lnTo>
                  <a:pt x="1608" y="3970"/>
                </a:lnTo>
                <a:lnTo>
                  <a:pt x="1608" y="5924"/>
                </a:lnTo>
                <a:lnTo>
                  <a:pt x="978" y="6239"/>
                </a:lnTo>
                <a:cubicBezTo>
                  <a:pt x="960" y="6256"/>
                  <a:pt x="937" y="6264"/>
                  <a:pt x="914" y="6264"/>
                </a:cubicBezTo>
                <a:cubicBezTo>
                  <a:pt x="854" y="6264"/>
                  <a:pt x="788" y="6212"/>
                  <a:pt x="788" y="6144"/>
                </a:cubicBezTo>
                <a:lnTo>
                  <a:pt x="788" y="3781"/>
                </a:lnTo>
                <a:cubicBezTo>
                  <a:pt x="788" y="3685"/>
                  <a:pt x="862" y="3644"/>
                  <a:pt x="925" y="3644"/>
                </a:cubicBezTo>
                <a:close/>
                <a:moveTo>
                  <a:pt x="4128" y="7184"/>
                </a:moveTo>
                <a:lnTo>
                  <a:pt x="6963" y="8035"/>
                </a:lnTo>
                <a:cubicBezTo>
                  <a:pt x="6648" y="8507"/>
                  <a:pt x="6176" y="8759"/>
                  <a:pt x="5640" y="8759"/>
                </a:cubicBezTo>
                <a:cubicBezTo>
                  <a:pt x="4821" y="8759"/>
                  <a:pt x="4097" y="8066"/>
                  <a:pt x="4128" y="7184"/>
                </a:cubicBezTo>
                <a:close/>
                <a:moveTo>
                  <a:pt x="11374" y="820"/>
                </a:moveTo>
                <a:cubicBezTo>
                  <a:pt x="11626" y="820"/>
                  <a:pt x="11815" y="1009"/>
                  <a:pt x="11815" y="1198"/>
                </a:cubicBezTo>
                <a:lnTo>
                  <a:pt x="11815" y="8665"/>
                </a:lnTo>
                <a:cubicBezTo>
                  <a:pt x="11815" y="8885"/>
                  <a:pt x="11626" y="9043"/>
                  <a:pt x="11374" y="9043"/>
                </a:cubicBezTo>
                <a:cubicBezTo>
                  <a:pt x="11154" y="9043"/>
                  <a:pt x="10996" y="8854"/>
                  <a:pt x="10996" y="8665"/>
                </a:cubicBezTo>
                <a:lnTo>
                  <a:pt x="10996" y="1198"/>
                </a:lnTo>
                <a:cubicBezTo>
                  <a:pt x="10996" y="977"/>
                  <a:pt x="11185" y="820"/>
                  <a:pt x="11374" y="820"/>
                </a:cubicBezTo>
                <a:close/>
                <a:moveTo>
                  <a:pt x="11437" y="1"/>
                </a:moveTo>
                <a:cubicBezTo>
                  <a:pt x="10870" y="1"/>
                  <a:pt x="10366" y="379"/>
                  <a:pt x="10240" y="883"/>
                </a:cubicBezTo>
                <a:lnTo>
                  <a:pt x="2080" y="3246"/>
                </a:lnTo>
                <a:lnTo>
                  <a:pt x="1387" y="2899"/>
                </a:lnTo>
                <a:cubicBezTo>
                  <a:pt x="1251" y="2831"/>
                  <a:pt x="1109" y="2800"/>
                  <a:pt x="970" y="2800"/>
                </a:cubicBezTo>
                <a:cubicBezTo>
                  <a:pt x="466" y="2800"/>
                  <a:pt x="1" y="3213"/>
                  <a:pt x="1" y="3781"/>
                </a:cubicBezTo>
                <a:lnTo>
                  <a:pt x="1" y="6144"/>
                </a:lnTo>
                <a:cubicBezTo>
                  <a:pt x="1" y="6687"/>
                  <a:pt x="465" y="7095"/>
                  <a:pt x="983" y="7095"/>
                </a:cubicBezTo>
                <a:cubicBezTo>
                  <a:pt x="1127" y="7095"/>
                  <a:pt x="1275" y="7063"/>
                  <a:pt x="1419" y="6995"/>
                </a:cubicBezTo>
                <a:lnTo>
                  <a:pt x="2143" y="6648"/>
                </a:lnTo>
                <a:lnTo>
                  <a:pt x="3340" y="6995"/>
                </a:lnTo>
                <a:cubicBezTo>
                  <a:pt x="3151" y="8444"/>
                  <a:pt x="4286" y="9641"/>
                  <a:pt x="5672" y="9641"/>
                </a:cubicBezTo>
                <a:cubicBezTo>
                  <a:pt x="6585" y="9641"/>
                  <a:pt x="7405" y="9074"/>
                  <a:pt x="7814" y="8287"/>
                </a:cubicBezTo>
                <a:lnTo>
                  <a:pt x="10271" y="9011"/>
                </a:lnTo>
                <a:cubicBezTo>
                  <a:pt x="10429" y="9515"/>
                  <a:pt x="10902" y="9925"/>
                  <a:pt x="11469" y="9925"/>
                </a:cubicBezTo>
                <a:cubicBezTo>
                  <a:pt x="12130" y="9925"/>
                  <a:pt x="12729" y="9358"/>
                  <a:pt x="12729" y="8696"/>
                </a:cubicBezTo>
                <a:lnTo>
                  <a:pt x="12729" y="1261"/>
                </a:lnTo>
                <a:cubicBezTo>
                  <a:pt x="12634" y="536"/>
                  <a:pt x="12099" y="1"/>
                  <a:pt x="11437"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17" name="Google Shape;117;p1"/>
          <p:cNvGrpSpPr/>
          <p:nvPr/>
        </p:nvGrpSpPr>
        <p:grpSpPr>
          <a:xfrm>
            <a:off x="6009737" y="2163332"/>
            <a:ext cx="340573" cy="339271"/>
            <a:chOff x="2085450" y="842250"/>
            <a:chExt cx="483700" cy="481850"/>
          </a:xfrm>
        </p:grpSpPr>
        <p:sp>
          <p:nvSpPr>
            <p:cNvPr id="118" name="Google Shape;118;p1"/>
            <p:cNvSpPr/>
            <p:nvPr/>
          </p:nvSpPr>
          <p:spPr>
            <a:xfrm>
              <a:off x="2085525" y="926925"/>
              <a:ext cx="483625" cy="397175"/>
            </a:xfrm>
            <a:custGeom>
              <a:rect b="b" l="l" r="r" t="t"/>
              <a:pathLst>
                <a:path extrusionOk="0" h="15887" w="19345">
                  <a:moveTo>
                    <a:pt x="1693" y="1"/>
                  </a:moveTo>
                  <a:cubicBezTo>
                    <a:pt x="756" y="1"/>
                    <a:pt x="0" y="760"/>
                    <a:pt x="0" y="1696"/>
                  </a:cubicBezTo>
                  <a:cubicBezTo>
                    <a:pt x="0" y="2630"/>
                    <a:pt x="756" y="3389"/>
                    <a:pt x="1693" y="3389"/>
                  </a:cubicBezTo>
                  <a:lnTo>
                    <a:pt x="3990" y="3389"/>
                  </a:lnTo>
                  <a:cubicBezTo>
                    <a:pt x="4924" y="3389"/>
                    <a:pt x="5683" y="4147"/>
                    <a:pt x="5683" y="5084"/>
                  </a:cubicBezTo>
                  <a:lnTo>
                    <a:pt x="5683" y="8547"/>
                  </a:lnTo>
                  <a:cubicBezTo>
                    <a:pt x="5683" y="11347"/>
                    <a:pt x="7962" y="13627"/>
                    <a:pt x="10766" y="13627"/>
                  </a:cubicBezTo>
                  <a:lnTo>
                    <a:pt x="13626" y="13627"/>
                  </a:lnTo>
                  <a:lnTo>
                    <a:pt x="13626" y="15322"/>
                  </a:lnTo>
                  <a:cubicBezTo>
                    <a:pt x="13626" y="15656"/>
                    <a:pt x="13901" y="15887"/>
                    <a:pt x="14194" y="15887"/>
                  </a:cubicBezTo>
                  <a:cubicBezTo>
                    <a:pt x="14308" y="15887"/>
                    <a:pt x="14425" y="15852"/>
                    <a:pt x="14530" y="15774"/>
                  </a:cubicBezTo>
                  <a:lnTo>
                    <a:pt x="19046" y="12386"/>
                  </a:lnTo>
                  <a:cubicBezTo>
                    <a:pt x="19345" y="12160"/>
                    <a:pt x="19345" y="11706"/>
                    <a:pt x="19046" y="11483"/>
                  </a:cubicBezTo>
                  <a:lnTo>
                    <a:pt x="14530" y="8095"/>
                  </a:lnTo>
                  <a:cubicBezTo>
                    <a:pt x="14424" y="8016"/>
                    <a:pt x="14307" y="7981"/>
                    <a:pt x="14192" y="7981"/>
                  </a:cubicBezTo>
                  <a:cubicBezTo>
                    <a:pt x="13899" y="7981"/>
                    <a:pt x="13626" y="8212"/>
                    <a:pt x="13626" y="8547"/>
                  </a:cubicBezTo>
                  <a:lnTo>
                    <a:pt x="13626" y="10239"/>
                  </a:lnTo>
                  <a:lnTo>
                    <a:pt x="10766" y="10239"/>
                  </a:lnTo>
                  <a:cubicBezTo>
                    <a:pt x="9829" y="10239"/>
                    <a:pt x="9070" y="9480"/>
                    <a:pt x="9070" y="8547"/>
                  </a:cubicBezTo>
                  <a:lnTo>
                    <a:pt x="9070" y="5084"/>
                  </a:lnTo>
                  <a:cubicBezTo>
                    <a:pt x="9070" y="2280"/>
                    <a:pt x="6791" y="1"/>
                    <a:pt x="3990"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19" name="Google Shape;119;p1"/>
            <p:cNvSpPr/>
            <p:nvPr/>
          </p:nvSpPr>
          <p:spPr>
            <a:xfrm>
              <a:off x="2085450" y="1151875"/>
              <a:ext cx="143650" cy="87575"/>
            </a:xfrm>
            <a:custGeom>
              <a:rect b="b" l="l" r="r" t="t"/>
              <a:pathLst>
                <a:path extrusionOk="0" h="3503" w="5746">
                  <a:moveTo>
                    <a:pt x="4577" y="1"/>
                  </a:moveTo>
                  <a:cubicBezTo>
                    <a:pt x="4391" y="73"/>
                    <a:pt x="4192" y="112"/>
                    <a:pt x="3990" y="115"/>
                  </a:cubicBezTo>
                  <a:lnTo>
                    <a:pt x="1693" y="115"/>
                  </a:lnTo>
                  <a:cubicBezTo>
                    <a:pt x="759" y="115"/>
                    <a:pt x="0" y="871"/>
                    <a:pt x="0" y="1807"/>
                  </a:cubicBezTo>
                  <a:cubicBezTo>
                    <a:pt x="0" y="2744"/>
                    <a:pt x="759" y="3503"/>
                    <a:pt x="1693" y="3503"/>
                  </a:cubicBezTo>
                  <a:lnTo>
                    <a:pt x="1696" y="3500"/>
                  </a:lnTo>
                  <a:lnTo>
                    <a:pt x="3993" y="3500"/>
                  </a:lnTo>
                  <a:cubicBezTo>
                    <a:pt x="4589" y="3500"/>
                    <a:pt x="5183" y="3391"/>
                    <a:pt x="5746" y="3186"/>
                  </a:cubicBezTo>
                  <a:cubicBezTo>
                    <a:pt x="5065" y="2253"/>
                    <a:pt x="4662" y="1151"/>
                    <a:pt x="4577"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20" name="Google Shape;120;p1"/>
            <p:cNvSpPr/>
            <p:nvPr/>
          </p:nvSpPr>
          <p:spPr>
            <a:xfrm>
              <a:off x="2274775" y="842250"/>
              <a:ext cx="294375" cy="197650"/>
            </a:xfrm>
            <a:custGeom>
              <a:rect b="b" l="l" r="r" t="t"/>
              <a:pathLst>
                <a:path extrusionOk="0" h="7906" w="11775">
                  <a:moveTo>
                    <a:pt x="6622" y="0"/>
                  </a:moveTo>
                  <a:cubicBezTo>
                    <a:pt x="6329" y="0"/>
                    <a:pt x="6056" y="231"/>
                    <a:pt x="6056" y="566"/>
                  </a:cubicBezTo>
                  <a:lnTo>
                    <a:pt x="6056" y="2259"/>
                  </a:lnTo>
                  <a:lnTo>
                    <a:pt x="3196" y="2259"/>
                  </a:lnTo>
                  <a:cubicBezTo>
                    <a:pt x="2030" y="2265"/>
                    <a:pt x="904" y="2668"/>
                    <a:pt x="1" y="3406"/>
                  </a:cubicBezTo>
                  <a:cubicBezTo>
                    <a:pt x="940" y="4068"/>
                    <a:pt x="1675" y="4978"/>
                    <a:pt x="2130" y="6032"/>
                  </a:cubicBezTo>
                  <a:cubicBezTo>
                    <a:pt x="2431" y="5785"/>
                    <a:pt x="2804" y="5649"/>
                    <a:pt x="3196" y="5646"/>
                  </a:cubicBezTo>
                  <a:lnTo>
                    <a:pt x="6056" y="5646"/>
                  </a:lnTo>
                  <a:lnTo>
                    <a:pt x="6056" y="7342"/>
                  </a:lnTo>
                  <a:cubicBezTo>
                    <a:pt x="6056" y="7679"/>
                    <a:pt x="6334" y="7906"/>
                    <a:pt x="6625" y="7906"/>
                  </a:cubicBezTo>
                  <a:cubicBezTo>
                    <a:pt x="6740" y="7906"/>
                    <a:pt x="6857" y="7871"/>
                    <a:pt x="6960" y="7793"/>
                  </a:cubicBezTo>
                  <a:lnTo>
                    <a:pt x="11476" y="4406"/>
                  </a:lnTo>
                  <a:cubicBezTo>
                    <a:pt x="11775" y="4180"/>
                    <a:pt x="11775" y="3725"/>
                    <a:pt x="11476" y="3502"/>
                  </a:cubicBezTo>
                  <a:lnTo>
                    <a:pt x="6960" y="115"/>
                  </a:lnTo>
                  <a:cubicBezTo>
                    <a:pt x="6854" y="36"/>
                    <a:pt x="6737" y="0"/>
                    <a:pt x="6622"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grpSp>
      <p:sp>
        <p:nvSpPr>
          <p:cNvPr id="121" name="Google Shape;121;p1"/>
          <p:cNvSpPr txBox="1"/>
          <p:nvPr/>
        </p:nvSpPr>
        <p:spPr>
          <a:xfrm>
            <a:off x="6445950" y="1636375"/>
            <a:ext cx="7488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1" i="0" lang="fr" sz="800" u="none" cap="none" strike="noStrike">
                <a:solidFill>
                  <a:srgbClr val="213A8E"/>
                </a:solidFill>
                <a:latin typeface="Arial"/>
                <a:ea typeface="Arial"/>
                <a:cs typeface="Arial"/>
                <a:sym typeface="Arial"/>
              </a:rPr>
              <a:t>S’exprimer</a:t>
            </a:r>
            <a:endParaRPr b="1" i="0" sz="800" u="none" cap="none" strike="noStrike">
              <a:solidFill>
                <a:srgbClr val="213A8E"/>
              </a:solidFill>
              <a:latin typeface="Arial"/>
              <a:ea typeface="Arial"/>
              <a:cs typeface="Arial"/>
              <a:sym typeface="Arial"/>
            </a:endParaRPr>
          </a:p>
        </p:txBody>
      </p:sp>
      <p:sp>
        <p:nvSpPr>
          <p:cNvPr id="122" name="Google Shape;122;p1"/>
          <p:cNvSpPr txBox="1"/>
          <p:nvPr/>
        </p:nvSpPr>
        <p:spPr>
          <a:xfrm>
            <a:off x="6445950" y="2077055"/>
            <a:ext cx="7488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1" i="0" lang="fr" sz="800" u="none" cap="none" strike="noStrike">
                <a:solidFill>
                  <a:srgbClr val="213A8E"/>
                </a:solidFill>
                <a:latin typeface="Arial"/>
                <a:ea typeface="Arial"/>
                <a:cs typeface="Arial"/>
                <a:sym typeface="Arial"/>
              </a:rPr>
              <a:t>Faire un choix</a:t>
            </a:r>
            <a:endParaRPr b="1" i="0" sz="800" u="none" cap="none" strike="noStrike">
              <a:solidFill>
                <a:srgbClr val="213A8E"/>
              </a:solidFill>
              <a:latin typeface="Arial"/>
              <a:ea typeface="Arial"/>
              <a:cs typeface="Arial"/>
              <a:sym typeface="Arial"/>
            </a:endParaRPr>
          </a:p>
        </p:txBody>
      </p:sp>
      <p:sp>
        <p:nvSpPr>
          <p:cNvPr id="123" name="Google Shape;123;p1"/>
          <p:cNvSpPr txBox="1"/>
          <p:nvPr/>
        </p:nvSpPr>
        <p:spPr>
          <a:xfrm rot="-5400000">
            <a:off x="-1576500" y="7451550"/>
            <a:ext cx="40140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fr" sz="1800" u="none" cap="none" strike="noStrike">
                <a:solidFill>
                  <a:schemeClr val="lt1"/>
                </a:solidFill>
                <a:latin typeface="Arial"/>
                <a:ea typeface="Arial"/>
                <a:cs typeface="Arial"/>
                <a:sym typeface="Arial"/>
              </a:rPr>
              <a:t>LE MOT DE PASSE 1</a:t>
            </a:r>
            <a:endParaRPr b="1" i="0" sz="1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213A8E"/>
              </a:solidFill>
              <a:latin typeface="Arial"/>
              <a:ea typeface="Arial"/>
              <a:cs typeface="Arial"/>
              <a:sym typeface="Arial"/>
            </a:endParaRPr>
          </a:p>
        </p:txBody>
      </p:sp>
      <p:sp>
        <p:nvSpPr>
          <p:cNvPr id="124" name="Google Shape;124;p1"/>
          <p:cNvSpPr txBox="1"/>
          <p:nvPr/>
        </p:nvSpPr>
        <p:spPr>
          <a:xfrm>
            <a:off x="3071700" y="2189400"/>
            <a:ext cx="748800" cy="287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fr" sz="1400" u="none" cap="none" strike="noStrike">
                <a:solidFill>
                  <a:srgbClr val="213A8E"/>
                </a:solidFill>
                <a:latin typeface="Arial"/>
                <a:ea typeface="Arial"/>
                <a:cs typeface="Arial"/>
                <a:sym typeface="Arial"/>
              </a:rPr>
              <a:t>6 max</a:t>
            </a:r>
            <a:endParaRPr b="1" i="0" sz="1400" u="none" cap="none" strike="noStrike">
              <a:solidFill>
                <a:srgbClr val="213A8E"/>
              </a:solidFill>
              <a:latin typeface="Arial"/>
              <a:ea typeface="Arial"/>
              <a:cs typeface="Arial"/>
              <a:sym typeface="Arial"/>
            </a:endParaRPr>
          </a:p>
        </p:txBody>
      </p:sp>
      <p:sp>
        <p:nvSpPr>
          <p:cNvPr id="125" name="Google Shape;125;p1"/>
          <p:cNvSpPr txBox="1"/>
          <p:nvPr/>
        </p:nvSpPr>
        <p:spPr>
          <a:xfrm>
            <a:off x="1044150" y="7937800"/>
            <a:ext cx="6081300" cy="1092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Messages clés :</a:t>
            </a:r>
            <a:endParaRPr b="1" i="0" sz="15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Les mots de passe protègent nos données personnelles</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Plus un mot de passe est compliqué, plus c’est difficile</a:t>
            </a:r>
            <a:br>
              <a:rPr b="0" i="0" lang="fr" sz="1100" u="none" cap="none" strike="noStrike">
                <a:solidFill>
                  <a:srgbClr val="213A8E"/>
                </a:solidFill>
                <a:latin typeface="Arial"/>
                <a:ea typeface="Arial"/>
                <a:cs typeface="Arial"/>
                <a:sym typeface="Arial"/>
              </a:rPr>
            </a:br>
            <a:r>
              <a:rPr b="0" i="0" lang="fr" sz="1100" u="none" cap="none" strike="noStrike">
                <a:solidFill>
                  <a:srgbClr val="213A8E"/>
                </a:solidFill>
                <a:latin typeface="Arial"/>
                <a:ea typeface="Arial"/>
                <a:cs typeface="Arial"/>
                <a:sym typeface="Arial"/>
              </a:rPr>
              <a:t>de le retrouver</a:t>
            </a:r>
            <a:endParaRPr b="0"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p:txBody>
      </p:sp>
      <p:pic>
        <p:nvPicPr>
          <p:cNvPr id="126" name="Google Shape;126;p1"/>
          <p:cNvPicPr preferRelativeResize="0"/>
          <p:nvPr/>
        </p:nvPicPr>
        <p:blipFill rotWithShape="1">
          <a:blip r:embed="rId4">
            <a:alphaModFix/>
          </a:blip>
          <a:srcRect b="0" l="0" r="0" t="0"/>
          <a:stretch/>
        </p:blipFill>
        <p:spPr>
          <a:xfrm>
            <a:off x="1227106" y="7130513"/>
            <a:ext cx="265980" cy="234808"/>
          </a:xfrm>
          <a:prstGeom prst="rect">
            <a:avLst/>
          </a:prstGeom>
          <a:noFill/>
          <a:ln>
            <a:noFill/>
          </a:ln>
        </p:spPr>
      </p:pic>
      <p:grpSp>
        <p:nvGrpSpPr>
          <p:cNvPr id="127" name="Google Shape;127;p1"/>
          <p:cNvGrpSpPr/>
          <p:nvPr/>
        </p:nvGrpSpPr>
        <p:grpSpPr>
          <a:xfrm>
            <a:off x="1423661" y="1570537"/>
            <a:ext cx="696907" cy="754197"/>
            <a:chOff x="-40378075" y="3267450"/>
            <a:chExt cx="317425" cy="289075"/>
          </a:xfrm>
        </p:grpSpPr>
        <p:sp>
          <p:nvSpPr>
            <p:cNvPr id="128" name="Google Shape;128;p1"/>
            <p:cNvSpPr/>
            <p:nvPr/>
          </p:nvSpPr>
          <p:spPr>
            <a:xfrm>
              <a:off x="-40218975" y="3308400"/>
              <a:ext cx="158325" cy="248125"/>
            </a:xfrm>
            <a:custGeom>
              <a:rect b="b" l="l" r="r" t="t"/>
              <a:pathLst>
                <a:path extrusionOk="0" h="9925" w="6333">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 name="Google Shape;129;p1"/>
            <p:cNvSpPr/>
            <p:nvPr/>
          </p:nvSpPr>
          <p:spPr>
            <a:xfrm>
              <a:off x="-40316650" y="3267450"/>
              <a:ext cx="86675" cy="257575"/>
            </a:xfrm>
            <a:custGeom>
              <a:rect b="b" l="l" r="r" t="t"/>
              <a:pathLst>
                <a:path extrusionOk="0" h="10303" w="3467">
                  <a:moveTo>
                    <a:pt x="1" y="0"/>
                  </a:moveTo>
                  <a:lnTo>
                    <a:pt x="1" y="9105"/>
                  </a:lnTo>
                  <a:cubicBezTo>
                    <a:pt x="1166" y="9200"/>
                    <a:pt x="2489" y="9578"/>
                    <a:pt x="3466" y="10302"/>
                  </a:cubicBezTo>
                  <a:lnTo>
                    <a:pt x="3466" y="1197"/>
                  </a:lnTo>
                  <a:cubicBezTo>
                    <a:pt x="2489" y="473"/>
                    <a:pt x="1229" y="95"/>
                    <a:pt x="1"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 name="Google Shape;130;p1"/>
            <p:cNvSpPr/>
            <p:nvPr/>
          </p:nvSpPr>
          <p:spPr>
            <a:xfrm>
              <a:off x="-40209525" y="3267450"/>
              <a:ext cx="86650" cy="257575"/>
            </a:xfrm>
            <a:custGeom>
              <a:rect b="b" l="l" r="r" t="t"/>
              <a:pathLst>
                <a:path extrusionOk="0" h="10303" w="3466">
                  <a:moveTo>
                    <a:pt x="3466" y="0"/>
                  </a:moveTo>
                  <a:cubicBezTo>
                    <a:pt x="2300" y="95"/>
                    <a:pt x="977" y="473"/>
                    <a:pt x="0" y="1197"/>
                  </a:cubicBezTo>
                  <a:lnTo>
                    <a:pt x="0" y="10302"/>
                  </a:lnTo>
                  <a:cubicBezTo>
                    <a:pt x="977" y="9578"/>
                    <a:pt x="2237" y="9200"/>
                    <a:pt x="3466" y="9105"/>
                  </a:cubicBezTo>
                  <a:lnTo>
                    <a:pt x="3466" y="0"/>
                  </a:ln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 name="Google Shape;131;p1"/>
            <p:cNvSpPr/>
            <p:nvPr/>
          </p:nvSpPr>
          <p:spPr>
            <a:xfrm>
              <a:off x="-40378075" y="3308400"/>
              <a:ext cx="157550" cy="248125"/>
            </a:xfrm>
            <a:custGeom>
              <a:rect b="b" l="l" r="r" t="t"/>
              <a:pathLst>
                <a:path extrusionOk="0" h="9925" w="6302">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2" name="Google Shape;132;p1"/>
          <p:cNvGrpSpPr/>
          <p:nvPr/>
        </p:nvGrpSpPr>
        <p:grpSpPr>
          <a:xfrm>
            <a:off x="253326" y="691524"/>
            <a:ext cx="354341" cy="354341"/>
            <a:chOff x="-49027775" y="3183175"/>
            <a:chExt cx="299325" cy="299325"/>
          </a:xfrm>
        </p:grpSpPr>
        <p:sp>
          <p:nvSpPr>
            <p:cNvPr id="133" name="Google Shape;133;p1"/>
            <p:cNvSpPr/>
            <p:nvPr/>
          </p:nvSpPr>
          <p:spPr>
            <a:xfrm>
              <a:off x="-48870250" y="3183175"/>
              <a:ext cx="141800" cy="185900"/>
            </a:xfrm>
            <a:custGeom>
              <a:rect b="b" l="l" r="r" t="t"/>
              <a:pathLst>
                <a:path extrusionOk="0" h="7436" w="5672">
                  <a:moveTo>
                    <a:pt x="1" y="0"/>
                  </a:moveTo>
                  <a:lnTo>
                    <a:pt x="1" y="1796"/>
                  </a:lnTo>
                  <a:lnTo>
                    <a:pt x="32" y="1796"/>
                  </a:lnTo>
                  <a:cubicBezTo>
                    <a:pt x="158" y="1765"/>
                    <a:pt x="284" y="1765"/>
                    <a:pt x="379" y="1765"/>
                  </a:cubicBezTo>
                  <a:cubicBezTo>
                    <a:pt x="1166" y="1765"/>
                    <a:pt x="1828" y="2395"/>
                    <a:pt x="1828" y="3182"/>
                  </a:cubicBezTo>
                  <a:cubicBezTo>
                    <a:pt x="1828" y="3970"/>
                    <a:pt x="1166" y="4600"/>
                    <a:pt x="379" y="4600"/>
                  </a:cubicBezTo>
                  <a:cubicBezTo>
                    <a:pt x="284" y="4600"/>
                    <a:pt x="158" y="4600"/>
                    <a:pt x="32" y="4568"/>
                  </a:cubicBezTo>
                  <a:lnTo>
                    <a:pt x="32" y="5671"/>
                  </a:lnTo>
                  <a:lnTo>
                    <a:pt x="1702" y="5671"/>
                  </a:lnTo>
                  <a:cubicBezTo>
                    <a:pt x="2017" y="5671"/>
                    <a:pt x="2175" y="6018"/>
                    <a:pt x="1954" y="6270"/>
                  </a:cubicBezTo>
                  <a:cubicBezTo>
                    <a:pt x="1860" y="6364"/>
                    <a:pt x="1765" y="6585"/>
                    <a:pt x="1765" y="6742"/>
                  </a:cubicBezTo>
                  <a:cubicBezTo>
                    <a:pt x="1765" y="7120"/>
                    <a:pt x="2080" y="7435"/>
                    <a:pt x="2490" y="7435"/>
                  </a:cubicBezTo>
                  <a:cubicBezTo>
                    <a:pt x="2868" y="7435"/>
                    <a:pt x="3183" y="7120"/>
                    <a:pt x="3183" y="6742"/>
                  </a:cubicBezTo>
                  <a:cubicBezTo>
                    <a:pt x="3183" y="6585"/>
                    <a:pt x="3120" y="6364"/>
                    <a:pt x="2994" y="6270"/>
                  </a:cubicBezTo>
                  <a:cubicBezTo>
                    <a:pt x="2805" y="6018"/>
                    <a:pt x="2962" y="5671"/>
                    <a:pt x="3277" y="5671"/>
                  </a:cubicBezTo>
                  <a:lnTo>
                    <a:pt x="5672" y="5671"/>
                  </a:lnTo>
                  <a:lnTo>
                    <a:pt x="5672" y="1765"/>
                  </a:lnTo>
                  <a:cubicBezTo>
                    <a:pt x="5672" y="788"/>
                    <a:pt x="4884" y="0"/>
                    <a:pt x="3907"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1"/>
            <p:cNvSpPr/>
            <p:nvPr/>
          </p:nvSpPr>
          <p:spPr>
            <a:xfrm>
              <a:off x="-49027775" y="3183175"/>
              <a:ext cx="185900" cy="141800"/>
            </a:xfrm>
            <a:custGeom>
              <a:rect b="b" l="l" r="r" t="t"/>
              <a:pathLst>
                <a:path extrusionOk="0" h="5672" w="7436">
                  <a:moveTo>
                    <a:pt x="1765" y="0"/>
                  </a:moveTo>
                  <a:cubicBezTo>
                    <a:pt x="788" y="0"/>
                    <a:pt x="1" y="788"/>
                    <a:pt x="1" y="1765"/>
                  </a:cubicBezTo>
                  <a:lnTo>
                    <a:pt x="1" y="5671"/>
                  </a:lnTo>
                  <a:lnTo>
                    <a:pt x="1828" y="5671"/>
                  </a:lnTo>
                  <a:lnTo>
                    <a:pt x="1828" y="5640"/>
                  </a:lnTo>
                  <a:cubicBezTo>
                    <a:pt x="1765" y="5514"/>
                    <a:pt x="1765" y="5388"/>
                    <a:pt x="1765" y="5262"/>
                  </a:cubicBezTo>
                  <a:cubicBezTo>
                    <a:pt x="1765" y="4474"/>
                    <a:pt x="2395" y="3844"/>
                    <a:pt x="3183" y="3844"/>
                  </a:cubicBezTo>
                  <a:cubicBezTo>
                    <a:pt x="3970" y="3844"/>
                    <a:pt x="4600" y="4474"/>
                    <a:pt x="4600" y="5262"/>
                  </a:cubicBezTo>
                  <a:cubicBezTo>
                    <a:pt x="4600" y="5388"/>
                    <a:pt x="4569" y="5514"/>
                    <a:pt x="4569" y="5640"/>
                  </a:cubicBezTo>
                  <a:lnTo>
                    <a:pt x="5672" y="5640"/>
                  </a:lnTo>
                  <a:lnTo>
                    <a:pt x="5672" y="3970"/>
                  </a:lnTo>
                  <a:cubicBezTo>
                    <a:pt x="5672" y="3748"/>
                    <a:pt x="5843" y="3605"/>
                    <a:pt x="6032" y="3605"/>
                  </a:cubicBezTo>
                  <a:cubicBezTo>
                    <a:pt x="6112" y="3605"/>
                    <a:pt x="6195" y="3630"/>
                    <a:pt x="6270" y="3686"/>
                  </a:cubicBezTo>
                  <a:cubicBezTo>
                    <a:pt x="6396" y="3812"/>
                    <a:pt x="6585" y="3907"/>
                    <a:pt x="6743" y="3907"/>
                  </a:cubicBezTo>
                  <a:cubicBezTo>
                    <a:pt x="7121" y="3907"/>
                    <a:pt x="7436" y="3592"/>
                    <a:pt x="7436" y="3182"/>
                  </a:cubicBezTo>
                  <a:cubicBezTo>
                    <a:pt x="7436" y="2804"/>
                    <a:pt x="7121" y="2489"/>
                    <a:pt x="6743" y="2489"/>
                  </a:cubicBezTo>
                  <a:cubicBezTo>
                    <a:pt x="6585" y="2489"/>
                    <a:pt x="6396" y="2552"/>
                    <a:pt x="6270" y="2678"/>
                  </a:cubicBezTo>
                  <a:cubicBezTo>
                    <a:pt x="6195" y="2734"/>
                    <a:pt x="6112" y="2760"/>
                    <a:pt x="6032" y="2760"/>
                  </a:cubicBezTo>
                  <a:cubicBezTo>
                    <a:pt x="5843" y="2760"/>
                    <a:pt x="5672" y="2616"/>
                    <a:pt x="5672" y="2395"/>
                  </a:cubicBezTo>
                  <a:lnTo>
                    <a:pt x="5672"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1"/>
            <p:cNvSpPr/>
            <p:nvPr/>
          </p:nvSpPr>
          <p:spPr>
            <a:xfrm>
              <a:off x="-49027775" y="3295800"/>
              <a:ext cx="141800" cy="186700"/>
            </a:xfrm>
            <a:custGeom>
              <a:rect b="b" l="l" r="r" t="t"/>
              <a:pathLst>
                <a:path extrusionOk="0" h="7468" w="5672">
                  <a:moveTo>
                    <a:pt x="3183" y="0"/>
                  </a:moveTo>
                  <a:cubicBezTo>
                    <a:pt x="2805" y="0"/>
                    <a:pt x="2490" y="315"/>
                    <a:pt x="2490" y="725"/>
                  </a:cubicBezTo>
                  <a:cubicBezTo>
                    <a:pt x="2490" y="883"/>
                    <a:pt x="2553" y="1072"/>
                    <a:pt x="2679" y="1198"/>
                  </a:cubicBezTo>
                  <a:cubicBezTo>
                    <a:pt x="2868" y="1418"/>
                    <a:pt x="2710" y="1796"/>
                    <a:pt x="2395" y="1796"/>
                  </a:cubicBezTo>
                  <a:lnTo>
                    <a:pt x="1" y="1796"/>
                  </a:lnTo>
                  <a:lnTo>
                    <a:pt x="1" y="5671"/>
                  </a:lnTo>
                  <a:cubicBezTo>
                    <a:pt x="1" y="6679"/>
                    <a:pt x="788" y="7467"/>
                    <a:pt x="1765" y="7467"/>
                  </a:cubicBezTo>
                  <a:lnTo>
                    <a:pt x="5672" y="7467"/>
                  </a:lnTo>
                  <a:lnTo>
                    <a:pt x="5672" y="5640"/>
                  </a:lnTo>
                  <a:lnTo>
                    <a:pt x="5640" y="5640"/>
                  </a:lnTo>
                  <a:cubicBezTo>
                    <a:pt x="5514" y="5703"/>
                    <a:pt x="5388" y="5703"/>
                    <a:pt x="5294" y="5703"/>
                  </a:cubicBezTo>
                  <a:cubicBezTo>
                    <a:pt x="4506" y="5703"/>
                    <a:pt x="3844" y="5041"/>
                    <a:pt x="3844" y="4254"/>
                  </a:cubicBezTo>
                  <a:cubicBezTo>
                    <a:pt x="3844" y="3466"/>
                    <a:pt x="4506" y="2867"/>
                    <a:pt x="5294" y="2867"/>
                  </a:cubicBezTo>
                  <a:cubicBezTo>
                    <a:pt x="5388" y="2867"/>
                    <a:pt x="5514" y="2867"/>
                    <a:pt x="5640" y="2899"/>
                  </a:cubicBezTo>
                  <a:lnTo>
                    <a:pt x="5640" y="1796"/>
                  </a:lnTo>
                  <a:lnTo>
                    <a:pt x="3970" y="1796"/>
                  </a:lnTo>
                  <a:cubicBezTo>
                    <a:pt x="3655" y="1796"/>
                    <a:pt x="3498" y="1418"/>
                    <a:pt x="3718" y="1198"/>
                  </a:cubicBezTo>
                  <a:cubicBezTo>
                    <a:pt x="3813" y="1072"/>
                    <a:pt x="3907" y="883"/>
                    <a:pt x="3907" y="725"/>
                  </a:cubicBezTo>
                  <a:cubicBezTo>
                    <a:pt x="3907" y="315"/>
                    <a:pt x="3592" y="0"/>
                    <a:pt x="3183"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p1"/>
            <p:cNvSpPr/>
            <p:nvPr/>
          </p:nvSpPr>
          <p:spPr>
            <a:xfrm>
              <a:off x="-48914350" y="3340700"/>
              <a:ext cx="185900" cy="141800"/>
            </a:xfrm>
            <a:custGeom>
              <a:rect b="b" l="l" r="r" t="t"/>
              <a:pathLst>
                <a:path extrusionOk="0" h="5672" w="7436">
                  <a:moveTo>
                    <a:pt x="5608" y="0"/>
                  </a:moveTo>
                  <a:lnTo>
                    <a:pt x="5608" y="32"/>
                  </a:lnTo>
                  <a:cubicBezTo>
                    <a:pt x="5671" y="158"/>
                    <a:pt x="5671" y="284"/>
                    <a:pt x="5671" y="378"/>
                  </a:cubicBezTo>
                  <a:cubicBezTo>
                    <a:pt x="5671" y="1166"/>
                    <a:pt x="5041" y="1796"/>
                    <a:pt x="4254" y="1796"/>
                  </a:cubicBezTo>
                  <a:cubicBezTo>
                    <a:pt x="3466" y="1796"/>
                    <a:pt x="2836" y="1166"/>
                    <a:pt x="2836" y="378"/>
                  </a:cubicBezTo>
                  <a:cubicBezTo>
                    <a:pt x="2836" y="284"/>
                    <a:pt x="2867" y="158"/>
                    <a:pt x="2867" y="32"/>
                  </a:cubicBezTo>
                  <a:lnTo>
                    <a:pt x="1765" y="32"/>
                  </a:lnTo>
                  <a:lnTo>
                    <a:pt x="1765" y="1670"/>
                  </a:lnTo>
                  <a:cubicBezTo>
                    <a:pt x="1765" y="1907"/>
                    <a:pt x="1602" y="2041"/>
                    <a:pt x="1419" y="2041"/>
                  </a:cubicBezTo>
                  <a:cubicBezTo>
                    <a:pt x="1334" y="2041"/>
                    <a:pt x="1245" y="2013"/>
                    <a:pt x="1166" y="1954"/>
                  </a:cubicBezTo>
                  <a:cubicBezTo>
                    <a:pt x="1040" y="1827"/>
                    <a:pt x="851" y="1764"/>
                    <a:pt x="694" y="1764"/>
                  </a:cubicBezTo>
                  <a:cubicBezTo>
                    <a:pt x="315" y="1764"/>
                    <a:pt x="0" y="2080"/>
                    <a:pt x="0" y="2458"/>
                  </a:cubicBezTo>
                  <a:cubicBezTo>
                    <a:pt x="0" y="2867"/>
                    <a:pt x="315" y="3182"/>
                    <a:pt x="694" y="3182"/>
                  </a:cubicBezTo>
                  <a:cubicBezTo>
                    <a:pt x="851" y="3182"/>
                    <a:pt x="1040" y="3119"/>
                    <a:pt x="1166" y="2993"/>
                  </a:cubicBezTo>
                  <a:cubicBezTo>
                    <a:pt x="1247" y="2933"/>
                    <a:pt x="1337" y="2904"/>
                    <a:pt x="1423" y="2904"/>
                  </a:cubicBezTo>
                  <a:cubicBezTo>
                    <a:pt x="1605" y="2904"/>
                    <a:pt x="1765" y="3031"/>
                    <a:pt x="1765" y="3245"/>
                  </a:cubicBezTo>
                  <a:lnTo>
                    <a:pt x="1765" y="5671"/>
                  </a:lnTo>
                  <a:lnTo>
                    <a:pt x="5671" y="5671"/>
                  </a:lnTo>
                  <a:cubicBezTo>
                    <a:pt x="6648" y="5671"/>
                    <a:pt x="7436" y="4883"/>
                    <a:pt x="7436" y="3907"/>
                  </a:cubicBezTo>
                  <a:lnTo>
                    <a:pt x="743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
          <p:cNvSpPr/>
          <p:nvPr/>
        </p:nvSpPr>
        <p:spPr>
          <a:xfrm>
            <a:off x="469250" y="3374225"/>
            <a:ext cx="1756200" cy="3318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2"/>
          <p:cNvSpPr/>
          <p:nvPr/>
        </p:nvSpPr>
        <p:spPr>
          <a:xfrm>
            <a:off x="469250" y="1017150"/>
            <a:ext cx="1756200" cy="3318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2"/>
          <p:cNvSpPr txBox="1"/>
          <p:nvPr/>
        </p:nvSpPr>
        <p:spPr>
          <a:xfrm>
            <a:off x="503527" y="380064"/>
            <a:ext cx="5833800" cy="429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1" i="0" lang="fr" sz="2500" u="none" cap="none" strike="noStrike">
                <a:solidFill>
                  <a:srgbClr val="213A8E"/>
                </a:solidFill>
                <a:latin typeface="Arial"/>
                <a:ea typeface="Arial"/>
                <a:cs typeface="Arial"/>
                <a:sym typeface="Arial"/>
              </a:rPr>
              <a:t>Déroulé</a:t>
            </a:r>
            <a:endParaRPr b="1" i="0" sz="2500" u="none" cap="none" strike="noStrike">
              <a:solidFill>
                <a:srgbClr val="213A8E"/>
              </a:solidFill>
              <a:latin typeface="Arial"/>
              <a:ea typeface="Arial"/>
              <a:cs typeface="Arial"/>
              <a:sym typeface="Arial"/>
            </a:endParaRPr>
          </a:p>
        </p:txBody>
      </p:sp>
      <p:sp>
        <p:nvSpPr>
          <p:cNvPr id="144" name="Google Shape;144;p2"/>
          <p:cNvSpPr txBox="1"/>
          <p:nvPr/>
        </p:nvSpPr>
        <p:spPr>
          <a:xfrm flipH="1" rot="5400000">
            <a:off x="5443200" y="7986550"/>
            <a:ext cx="33726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fr" sz="1800" u="none" cap="none" strike="noStrike">
                <a:solidFill>
                  <a:schemeClr val="lt1"/>
                </a:solidFill>
                <a:latin typeface="Arial"/>
                <a:ea typeface="Arial"/>
                <a:cs typeface="Arial"/>
                <a:sym typeface="Arial"/>
              </a:rPr>
              <a:t>LE MOT DE PASSE 1</a:t>
            </a:r>
            <a:endParaRPr b="1" i="0" sz="1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213A8E"/>
              </a:solidFill>
              <a:latin typeface="Arial"/>
              <a:ea typeface="Arial"/>
              <a:cs typeface="Arial"/>
              <a:sym typeface="Arial"/>
            </a:endParaRPr>
          </a:p>
        </p:txBody>
      </p:sp>
      <p:sp>
        <p:nvSpPr>
          <p:cNvPr id="145" name="Google Shape;145;p2"/>
          <p:cNvSpPr txBox="1"/>
          <p:nvPr/>
        </p:nvSpPr>
        <p:spPr>
          <a:xfrm>
            <a:off x="468650" y="1017150"/>
            <a:ext cx="6141600" cy="8479200"/>
          </a:xfrm>
          <a:prstGeom prst="rect">
            <a:avLst/>
          </a:prstGeom>
          <a:noFill/>
          <a:ln>
            <a:noFill/>
          </a:ln>
        </p:spPr>
        <p:txBody>
          <a:bodyPr anchorCtr="0" anchor="t" bIns="91425" lIns="91425" spcFirstLastPara="1" rIns="91425" wrap="square" tIns="91425">
            <a:noAutofit/>
          </a:bodyPr>
          <a:lstStyle/>
          <a:p>
            <a:pPr indent="-298450" lvl="0" marL="457200" marR="0" rtl="0" algn="l">
              <a:lnSpc>
                <a:spcPct val="100000"/>
              </a:lnSpc>
              <a:spcBef>
                <a:spcPts val="0"/>
              </a:spcBef>
              <a:spcAft>
                <a:spcPts val="0"/>
              </a:spcAft>
              <a:buClr>
                <a:schemeClr val="lt1"/>
              </a:buClr>
              <a:buSzPts val="1100"/>
              <a:buFont typeface="Fira Sans Medium"/>
              <a:buAutoNum type="arabicPeriod"/>
            </a:pPr>
            <a:r>
              <a:rPr b="0" i="0" lang="fr" sz="1100" u="none" cap="none" strike="noStrike">
                <a:solidFill>
                  <a:schemeClr val="lt1"/>
                </a:solidFill>
                <a:latin typeface="Fira Sans Medium"/>
                <a:ea typeface="Fira Sans Medium"/>
                <a:cs typeface="Fira Sans Medium"/>
                <a:sym typeface="Fira Sans Medium"/>
              </a:rPr>
              <a:t>Introduction </a:t>
            </a:r>
            <a:endParaRPr b="0" i="0" sz="1100" u="none" cap="none" strike="noStrike">
              <a:solidFill>
                <a:schemeClr val="lt1"/>
              </a:solidFill>
              <a:latin typeface="Fira Sans Medium"/>
              <a:ea typeface="Fira Sans Medium"/>
              <a:cs typeface="Fira Sans Medium"/>
              <a:sym typeface="Fira Sans Medium"/>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chemeClr val="lt1"/>
              </a:solidFill>
              <a:latin typeface="Barlow"/>
              <a:ea typeface="Barlow"/>
              <a:cs typeface="Barlow"/>
              <a:sym typeface="Barlow"/>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Introduisez l'atelier en demandant quand est-ce qu’on doit utiliser un mot de passe</a:t>
            </a:r>
            <a:endParaRPr b="0"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Laissez les personnes s’exprimer et notez leurs réponses sur le paperboard.</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1" i="0" lang="fr" sz="1100" u="none" cap="none" strike="noStrike">
                <a:solidFill>
                  <a:srgbClr val="213A8E"/>
                </a:solidFill>
                <a:latin typeface="Arial"/>
                <a:ea typeface="Arial"/>
                <a:cs typeface="Arial"/>
                <a:sym typeface="Arial"/>
              </a:rPr>
              <a:t>(diapo 1)</a:t>
            </a:r>
            <a:r>
              <a:rPr b="0" i="0" lang="fr" sz="1100" u="none" cap="none" strike="noStrike">
                <a:solidFill>
                  <a:srgbClr val="213A8E"/>
                </a:solidFill>
                <a:latin typeface="Arial"/>
                <a:ea typeface="Arial"/>
                <a:cs typeface="Arial"/>
                <a:sym typeface="Arial"/>
              </a:rPr>
              <a:t> Questionnez ensuite :</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”C’est quoi un mot de passe ?” </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“Pourquoi est-ce qu'il faut avoir un mot de passe difficile à retrouver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latin typeface="Arial"/>
                <a:ea typeface="Arial"/>
                <a:cs typeface="Arial"/>
                <a:sym typeface="Arial"/>
              </a:rPr>
              <a:t>Laissez les </a:t>
            </a:r>
            <a:r>
              <a:rPr lang="fr" sz="1100">
                <a:solidFill>
                  <a:schemeClr val="dk1"/>
                </a:solidFill>
                <a:highlight>
                  <a:schemeClr val="lt1"/>
                </a:highlight>
              </a:rPr>
              <a:t>stagiaires</a:t>
            </a:r>
            <a:r>
              <a:rPr b="0" i="0" lang="fr" sz="1100" u="none" cap="none" strike="noStrike">
                <a:solidFill>
                  <a:srgbClr val="213A8E"/>
                </a:solidFill>
                <a:latin typeface="Arial"/>
                <a:ea typeface="Arial"/>
                <a:cs typeface="Arial"/>
                <a:sym typeface="Arial"/>
              </a:rPr>
              <a:t> dire et déplier leurs connaissances du sujet et notez leurs réponses sur le paperboard.</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sz="1100">
              <a:solidFill>
                <a:srgbClr val="213A8E"/>
              </a:solidFil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298450" lvl="0" marL="457200" marR="0" rtl="0" algn="l">
              <a:lnSpc>
                <a:spcPct val="100000"/>
              </a:lnSpc>
              <a:spcBef>
                <a:spcPts val="0"/>
              </a:spcBef>
              <a:spcAft>
                <a:spcPts val="0"/>
              </a:spcAft>
              <a:buClr>
                <a:schemeClr val="lt1"/>
              </a:buClr>
              <a:buSzPts val="1100"/>
              <a:buFont typeface="Fira Sans Medium"/>
              <a:buAutoNum type="arabicPeriod" startAt="2"/>
            </a:pPr>
            <a:r>
              <a:rPr b="0" i="0" lang="fr" sz="1100" u="none" cap="none" strike="noStrike">
                <a:solidFill>
                  <a:schemeClr val="lt1"/>
                </a:solidFill>
                <a:latin typeface="Fira Sans Medium"/>
                <a:ea typeface="Fira Sans Medium"/>
                <a:cs typeface="Fira Sans Medium"/>
                <a:sym typeface="Fira Sans Medium"/>
              </a:rPr>
              <a:t>Jouer</a:t>
            </a:r>
            <a:endParaRPr b="0" i="0" sz="1100" u="none" cap="none" strike="noStrike">
              <a:solidFill>
                <a:schemeClr val="lt1"/>
              </a:solidFill>
              <a:latin typeface="Fira Sans Medium"/>
              <a:ea typeface="Fira Sans Medium"/>
              <a:cs typeface="Fira Sans Medium"/>
              <a:sym typeface="Fira Sans Medium"/>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Proposez de se mettre en cercle et annoncez les règles de l’activité qui va suivre : </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Une personne va choisir des éléments pour construire un mot de passe et elle va le cacher.</a:t>
            </a:r>
            <a:endParaRPr b="0" i="1"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À chaque étape, il va falloir essayer de deviner quel est le bon mot de passe avec le moins d’essais possible.</a:t>
            </a:r>
            <a:endParaRPr b="0" i="1"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1"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Lancez l’activité.</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AutoNum type="alphaLcPeriod"/>
            </a:pPr>
            <a:r>
              <a:rPr b="1" i="0" lang="fr" sz="1100" u="none" cap="none" strike="noStrike">
                <a:solidFill>
                  <a:srgbClr val="213A8E"/>
                </a:solidFill>
                <a:latin typeface="Arial"/>
                <a:ea typeface="Arial"/>
                <a:cs typeface="Arial"/>
                <a:sym typeface="Arial"/>
              </a:rPr>
              <a:t>Devine la couleur (diapo/carte 2 à imprimer)</a:t>
            </a:r>
            <a:endParaRPr b="1"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Annoncez à celui ou celle qui construit le premier mot de passe qu’il ou elle va devoir choisir une couleur et la mettre dans l’enveloppe sans que le reste du groupe ne la voit.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chemeClr val="dk1"/>
                </a:solidFill>
                <a:latin typeface="Arial"/>
                <a:ea typeface="Arial"/>
                <a:cs typeface="Arial"/>
                <a:sym typeface="Arial"/>
              </a:rPr>
              <a:t>Il peut être important de projeter la diapo 2 à ce moment pour que le reste du groupe sache quelles sont les 4 propositions possibles</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Une fois ceci fait, chacune leur tour elles devront deviner quelle couleur se trouve dans l’enveloppe, ce qui fait 4 essais maximum avant de tomber sur la bonne couleur.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Montrez les différentes propositions et invitez-les à essayer de trouver la bonne.</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AutoNum type="alphaLcPeriod"/>
            </a:pPr>
            <a:r>
              <a:rPr b="1" i="0" lang="fr" sz="1100" u="none" cap="none" strike="noStrike">
                <a:solidFill>
                  <a:srgbClr val="213A8E"/>
                </a:solidFill>
                <a:latin typeface="Arial"/>
                <a:ea typeface="Arial"/>
                <a:cs typeface="Arial"/>
                <a:sym typeface="Arial"/>
              </a:rPr>
              <a:t>Devine la couleur puis le symbole (diapo/cartes 2-3 ou 2-4)</a:t>
            </a:r>
            <a:endParaRPr b="1"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Après ce premier tour, demandez à une nouvelle personne de choisir à nouveau une couleur mais d’ajouter en plus une des cartes symboles.</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Demandez au reste du groupe ce qu’elles / ils comprennent des symboles et, le cas échéant, expliquez-les (projeter la diapo 3)</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une clé : pour ouvrir</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un cadenas : pour fermer et protéger</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un cookie : sur internet, c’est un fichier qui conserve les données personnelles</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une empreinte digitale : pour déverrouiller un smartphone</a:t>
            </a:r>
            <a:endParaRPr b="0"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1" lang="fr" sz="1100" u="none" cap="none" strike="noStrike">
                <a:solidFill>
                  <a:schemeClr val="dk1"/>
                </a:solidFill>
                <a:latin typeface="Arial"/>
                <a:ea typeface="Arial"/>
                <a:cs typeface="Arial"/>
                <a:sym typeface="Arial"/>
              </a:rPr>
              <a:t>Vous trouverez un deuxième jeu de symboles “animaux” à utiliser pour des personnes avec des profils cognitifs pour qui les concepts précédents seraient trop difficiles à comprendre (diapo 4)</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p:txBody>
      </p:sp>
      <p:grpSp>
        <p:nvGrpSpPr>
          <p:cNvPr id="146" name="Google Shape;146;p2"/>
          <p:cNvGrpSpPr/>
          <p:nvPr/>
        </p:nvGrpSpPr>
        <p:grpSpPr>
          <a:xfrm>
            <a:off x="7035126" y="691524"/>
            <a:ext cx="354341" cy="354341"/>
            <a:chOff x="-49027775" y="3183175"/>
            <a:chExt cx="299325" cy="299325"/>
          </a:xfrm>
        </p:grpSpPr>
        <p:sp>
          <p:nvSpPr>
            <p:cNvPr id="147" name="Google Shape;147;p2"/>
            <p:cNvSpPr/>
            <p:nvPr/>
          </p:nvSpPr>
          <p:spPr>
            <a:xfrm>
              <a:off x="-48870250" y="3183175"/>
              <a:ext cx="141800" cy="185900"/>
            </a:xfrm>
            <a:custGeom>
              <a:rect b="b" l="l" r="r" t="t"/>
              <a:pathLst>
                <a:path extrusionOk="0" h="7436" w="5672">
                  <a:moveTo>
                    <a:pt x="1" y="0"/>
                  </a:moveTo>
                  <a:lnTo>
                    <a:pt x="1" y="1796"/>
                  </a:lnTo>
                  <a:lnTo>
                    <a:pt x="32" y="1796"/>
                  </a:lnTo>
                  <a:cubicBezTo>
                    <a:pt x="158" y="1765"/>
                    <a:pt x="284" y="1765"/>
                    <a:pt x="379" y="1765"/>
                  </a:cubicBezTo>
                  <a:cubicBezTo>
                    <a:pt x="1166" y="1765"/>
                    <a:pt x="1828" y="2395"/>
                    <a:pt x="1828" y="3182"/>
                  </a:cubicBezTo>
                  <a:cubicBezTo>
                    <a:pt x="1828" y="3970"/>
                    <a:pt x="1166" y="4600"/>
                    <a:pt x="379" y="4600"/>
                  </a:cubicBezTo>
                  <a:cubicBezTo>
                    <a:pt x="284" y="4600"/>
                    <a:pt x="158" y="4600"/>
                    <a:pt x="32" y="4568"/>
                  </a:cubicBezTo>
                  <a:lnTo>
                    <a:pt x="32" y="5671"/>
                  </a:lnTo>
                  <a:lnTo>
                    <a:pt x="1702" y="5671"/>
                  </a:lnTo>
                  <a:cubicBezTo>
                    <a:pt x="2017" y="5671"/>
                    <a:pt x="2175" y="6018"/>
                    <a:pt x="1954" y="6270"/>
                  </a:cubicBezTo>
                  <a:cubicBezTo>
                    <a:pt x="1860" y="6364"/>
                    <a:pt x="1765" y="6585"/>
                    <a:pt x="1765" y="6742"/>
                  </a:cubicBezTo>
                  <a:cubicBezTo>
                    <a:pt x="1765" y="7120"/>
                    <a:pt x="2080" y="7435"/>
                    <a:pt x="2490" y="7435"/>
                  </a:cubicBezTo>
                  <a:cubicBezTo>
                    <a:pt x="2868" y="7435"/>
                    <a:pt x="3183" y="7120"/>
                    <a:pt x="3183" y="6742"/>
                  </a:cubicBezTo>
                  <a:cubicBezTo>
                    <a:pt x="3183" y="6585"/>
                    <a:pt x="3120" y="6364"/>
                    <a:pt x="2994" y="6270"/>
                  </a:cubicBezTo>
                  <a:cubicBezTo>
                    <a:pt x="2805" y="6018"/>
                    <a:pt x="2962" y="5671"/>
                    <a:pt x="3277" y="5671"/>
                  </a:cubicBezTo>
                  <a:lnTo>
                    <a:pt x="5672" y="5671"/>
                  </a:lnTo>
                  <a:lnTo>
                    <a:pt x="5672" y="1765"/>
                  </a:lnTo>
                  <a:cubicBezTo>
                    <a:pt x="5672" y="788"/>
                    <a:pt x="4884" y="0"/>
                    <a:pt x="3907"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2"/>
            <p:cNvSpPr/>
            <p:nvPr/>
          </p:nvSpPr>
          <p:spPr>
            <a:xfrm>
              <a:off x="-49027775" y="3183175"/>
              <a:ext cx="185900" cy="141800"/>
            </a:xfrm>
            <a:custGeom>
              <a:rect b="b" l="l" r="r" t="t"/>
              <a:pathLst>
                <a:path extrusionOk="0" h="5672" w="7436">
                  <a:moveTo>
                    <a:pt x="1765" y="0"/>
                  </a:moveTo>
                  <a:cubicBezTo>
                    <a:pt x="788" y="0"/>
                    <a:pt x="1" y="788"/>
                    <a:pt x="1" y="1765"/>
                  </a:cubicBezTo>
                  <a:lnTo>
                    <a:pt x="1" y="5671"/>
                  </a:lnTo>
                  <a:lnTo>
                    <a:pt x="1828" y="5671"/>
                  </a:lnTo>
                  <a:lnTo>
                    <a:pt x="1828" y="5640"/>
                  </a:lnTo>
                  <a:cubicBezTo>
                    <a:pt x="1765" y="5514"/>
                    <a:pt x="1765" y="5388"/>
                    <a:pt x="1765" y="5262"/>
                  </a:cubicBezTo>
                  <a:cubicBezTo>
                    <a:pt x="1765" y="4474"/>
                    <a:pt x="2395" y="3844"/>
                    <a:pt x="3183" y="3844"/>
                  </a:cubicBezTo>
                  <a:cubicBezTo>
                    <a:pt x="3970" y="3844"/>
                    <a:pt x="4600" y="4474"/>
                    <a:pt x="4600" y="5262"/>
                  </a:cubicBezTo>
                  <a:cubicBezTo>
                    <a:pt x="4600" y="5388"/>
                    <a:pt x="4569" y="5514"/>
                    <a:pt x="4569" y="5640"/>
                  </a:cubicBezTo>
                  <a:lnTo>
                    <a:pt x="5672" y="5640"/>
                  </a:lnTo>
                  <a:lnTo>
                    <a:pt x="5672" y="3970"/>
                  </a:lnTo>
                  <a:cubicBezTo>
                    <a:pt x="5672" y="3748"/>
                    <a:pt x="5843" y="3605"/>
                    <a:pt x="6032" y="3605"/>
                  </a:cubicBezTo>
                  <a:cubicBezTo>
                    <a:pt x="6112" y="3605"/>
                    <a:pt x="6195" y="3630"/>
                    <a:pt x="6270" y="3686"/>
                  </a:cubicBezTo>
                  <a:cubicBezTo>
                    <a:pt x="6396" y="3812"/>
                    <a:pt x="6585" y="3907"/>
                    <a:pt x="6743" y="3907"/>
                  </a:cubicBezTo>
                  <a:cubicBezTo>
                    <a:pt x="7121" y="3907"/>
                    <a:pt x="7436" y="3592"/>
                    <a:pt x="7436" y="3182"/>
                  </a:cubicBezTo>
                  <a:cubicBezTo>
                    <a:pt x="7436" y="2804"/>
                    <a:pt x="7121" y="2489"/>
                    <a:pt x="6743" y="2489"/>
                  </a:cubicBezTo>
                  <a:cubicBezTo>
                    <a:pt x="6585" y="2489"/>
                    <a:pt x="6396" y="2552"/>
                    <a:pt x="6270" y="2678"/>
                  </a:cubicBezTo>
                  <a:cubicBezTo>
                    <a:pt x="6195" y="2734"/>
                    <a:pt x="6112" y="2760"/>
                    <a:pt x="6032" y="2760"/>
                  </a:cubicBezTo>
                  <a:cubicBezTo>
                    <a:pt x="5843" y="2760"/>
                    <a:pt x="5672" y="2616"/>
                    <a:pt x="5672" y="2395"/>
                  </a:cubicBezTo>
                  <a:lnTo>
                    <a:pt x="5672"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2"/>
            <p:cNvSpPr/>
            <p:nvPr/>
          </p:nvSpPr>
          <p:spPr>
            <a:xfrm>
              <a:off x="-49027775" y="3295800"/>
              <a:ext cx="141800" cy="186700"/>
            </a:xfrm>
            <a:custGeom>
              <a:rect b="b" l="l" r="r" t="t"/>
              <a:pathLst>
                <a:path extrusionOk="0" h="7468" w="5672">
                  <a:moveTo>
                    <a:pt x="3183" y="0"/>
                  </a:moveTo>
                  <a:cubicBezTo>
                    <a:pt x="2805" y="0"/>
                    <a:pt x="2490" y="315"/>
                    <a:pt x="2490" y="725"/>
                  </a:cubicBezTo>
                  <a:cubicBezTo>
                    <a:pt x="2490" y="883"/>
                    <a:pt x="2553" y="1072"/>
                    <a:pt x="2679" y="1198"/>
                  </a:cubicBezTo>
                  <a:cubicBezTo>
                    <a:pt x="2868" y="1418"/>
                    <a:pt x="2710" y="1796"/>
                    <a:pt x="2395" y="1796"/>
                  </a:cubicBezTo>
                  <a:lnTo>
                    <a:pt x="1" y="1796"/>
                  </a:lnTo>
                  <a:lnTo>
                    <a:pt x="1" y="5671"/>
                  </a:lnTo>
                  <a:cubicBezTo>
                    <a:pt x="1" y="6679"/>
                    <a:pt x="788" y="7467"/>
                    <a:pt x="1765" y="7467"/>
                  </a:cubicBezTo>
                  <a:lnTo>
                    <a:pt x="5672" y="7467"/>
                  </a:lnTo>
                  <a:lnTo>
                    <a:pt x="5672" y="5640"/>
                  </a:lnTo>
                  <a:lnTo>
                    <a:pt x="5640" y="5640"/>
                  </a:lnTo>
                  <a:cubicBezTo>
                    <a:pt x="5514" y="5703"/>
                    <a:pt x="5388" y="5703"/>
                    <a:pt x="5294" y="5703"/>
                  </a:cubicBezTo>
                  <a:cubicBezTo>
                    <a:pt x="4506" y="5703"/>
                    <a:pt x="3844" y="5041"/>
                    <a:pt x="3844" y="4254"/>
                  </a:cubicBezTo>
                  <a:cubicBezTo>
                    <a:pt x="3844" y="3466"/>
                    <a:pt x="4506" y="2867"/>
                    <a:pt x="5294" y="2867"/>
                  </a:cubicBezTo>
                  <a:cubicBezTo>
                    <a:pt x="5388" y="2867"/>
                    <a:pt x="5514" y="2867"/>
                    <a:pt x="5640" y="2899"/>
                  </a:cubicBezTo>
                  <a:lnTo>
                    <a:pt x="5640" y="1796"/>
                  </a:lnTo>
                  <a:lnTo>
                    <a:pt x="3970" y="1796"/>
                  </a:lnTo>
                  <a:cubicBezTo>
                    <a:pt x="3655" y="1796"/>
                    <a:pt x="3498" y="1418"/>
                    <a:pt x="3718" y="1198"/>
                  </a:cubicBezTo>
                  <a:cubicBezTo>
                    <a:pt x="3813" y="1072"/>
                    <a:pt x="3907" y="883"/>
                    <a:pt x="3907" y="725"/>
                  </a:cubicBezTo>
                  <a:cubicBezTo>
                    <a:pt x="3907" y="315"/>
                    <a:pt x="3592" y="0"/>
                    <a:pt x="3183"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2"/>
            <p:cNvSpPr/>
            <p:nvPr/>
          </p:nvSpPr>
          <p:spPr>
            <a:xfrm>
              <a:off x="-48914350" y="3340700"/>
              <a:ext cx="185900" cy="141800"/>
            </a:xfrm>
            <a:custGeom>
              <a:rect b="b" l="l" r="r" t="t"/>
              <a:pathLst>
                <a:path extrusionOk="0" h="5672" w="7436">
                  <a:moveTo>
                    <a:pt x="5608" y="0"/>
                  </a:moveTo>
                  <a:lnTo>
                    <a:pt x="5608" y="32"/>
                  </a:lnTo>
                  <a:cubicBezTo>
                    <a:pt x="5671" y="158"/>
                    <a:pt x="5671" y="284"/>
                    <a:pt x="5671" y="378"/>
                  </a:cubicBezTo>
                  <a:cubicBezTo>
                    <a:pt x="5671" y="1166"/>
                    <a:pt x="5041" y="1796"/>
                    <a:pt x="4254" y="1796"/>
                  </a:cubicBezTo>
                  <a:cubicBezTo>
                    <a:pt x="3466" y="1796"/>
                    <a:pt x="2836" y="1166"/>
                    <a:pt x="2836" y="378"/>
                  </a:cubicBezTo>
                  <a:cubicBezTo>
                    <a:pt x="2836" y="284"/>
                    <a:pt x="2867" y="158"/>
                    <a:pt x="2867" y="32"/>
                  </a:cubicBezTo>
                  <a:lnTo>
                    <a:pt x="1765" y="32"/>
                  </a:lnTo>
                  <a:lnTo>
                    <a:pt x="1765" y="1670"/>
                  </a:lnTo>
                  <a:cubicBezTo>
                    <a:pt x="1765" y="1907"/>
                    <a:pt x="1602" y="2041"/>
                    <a:pt x="1419" y="2041"/>
                  </a:cubicBezTo>
                  <a:cubicBezTo>
                    <a:pt x="1334" y="2041"/>
                    <a:pt x="1245" y="2013"/>
                    <a:pt x="1166" y="1954"/>
                  </a:cubicBezTo>
                  <a:cubicBezTo>
                    <a:pt x="1040" y="1827"/>
                    <a:pt x="851" y="1764"/>
                    <a:pt x="694" y="1764"/>
                  </a:cubicBezTo>
                  <a:cubicBezTo>
                    <a:pt x="315" y="1764"/>
                    <a:pt x="0" y="2080"/>
                    <a:pt x="0" y="2458"/>
                  </a:cubicBezTo>
                  <a:cubicBezTo>
                    <a:pt x="0" y="2867"/>
                    <a:pt x="315" y="3182"/>
                    <a:pt x="694" y="3182"/>
                  </a:cubicBezTo>
                  <a:cubicBezTo>
                    <a:pt x="851" y="3182"/>
                    <a:pt x="1040" y="3119"/>
                    <a:pt x="1166" y="2993"/>
                  </a:cubicBezTo>
                  <a:cubicBezTo>
                    <a:pt x="1247" y="2933"/>
                    <a:pt x="1337" y="2904"/>
                    <a:pt x="1423" y="2904"/>
                  </a:cubicBezTo>
                  <a:cubicBezTo>
                    <a:pt x="1605" y="2904"/>
                    <a:pt x="1765" y="3031"/>
                    <a:pt x="1765" y="3245"/>
                  </a:cubicBezTo>
                  <a:lnTo>
                    <a:pt x="1765" y="5671"/>
                  </a:lnTo>
                  <a:lnTo>
                    <a:pt x="5671" y="5671"/>
                  </a:lnTo>
                  <a:cubicBezTo>
                    <a:pt x="6648" y="5671"/>
                    <a:pt x="7436" y="4883"/>
                    <a:pt x="7436" y="3907"/>
                  </a:cubicBezTo>
                  <a:lnTo>
                    <a:pt x="743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3"/>
          <p:cNvSpPr/>
          <p:nvPr/>
        </p:nvSpPr>
        <p:spPr>
          <a:xfrm>
            <a:off x="1436075" y="7402175"/>
            <a:ext cx="2726400" cy="3318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p3"/>
          <p:cNvSpPr txBox="1"/>
          <p:nvPr/>
        </p:nvSpPr>
        <p:spPr>
          <a:xfrm rot="-5400000">
            <a:off x="-1459050" y="7645200"/>
            <a:ext cx="37791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fr" sz="1800" u="none" cap="none" strike="noStrike">
                <a:solidFill>
                  <a:schemeClr val="lt1"/>
                </a:solidFill>
                <a:latin typeface="Arial"/>
                <a:ea typeface="Arial"/>
                <a:cs typeface="Arial"/>
                <a:sym typeface="Arial"/>
              </a:rPr>
              <a:t>LE MOT DE PASSE 1</a:t>
            </a:r>
            <a:endParaRPr b="1" i="0" sz="1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8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213A8E"/>
              </a:solidFill>
              <a:latin typeface="Arial"/>
              <a:ea typeface="Arial"/>
              <a:cs typeface="Arial"/>
              <a:sym typeface="Arial"/>
            </a:endParaRPr>
          </a:p>
        </p:txBody>
      </p:sp>
      <p:sp>
        <p:nvSpPr>
          <p:cNvPr id="157" name="Google Shape;157;p3"/>
          <p:cNvSpPr/>
          <p:nvPr/>
        </p:nvSpPr>
        <p:spPr>
          <a:xfrm>
            <a:off x="1359875" y="4383000"/>
            <a:ext cx="1756200" cy="3318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3"/>
          <p:cNvSpPr txBox="1"/>
          <p:nvPr/>
        </p:nvSpPr>
        <p:spPr>
          <a:xfrm>
            <a:off x="1381575" y="354025"/>
            <a:ext cx="5946000" cy="8380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Chacun et chacune leur tour, ils et elles devront deviner la combinaison dans l’enveloppe, d’abord la couleur puis le symbole.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Montrez les différentes propositions et invitez-les à essayer de trouver la bonne.</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À la fin de la séance </a:t>
            </a:r>
            <a:r>
              <a:rPr b="0" i="1" lang="fr" sz="1100" u="none" cap="none" strike="noStrike">
                <a:solidFill>
                  <a:srgbClr val="213A8E"/>
                </a:solidFill>
                <a:latin typeface="Arial"/>
                <a:ea typeface="Arial"/>
                <a:cs typeface="Arial"/>
                <a:sym typeface="Arial"/>
              </a:rPr>
              <a:t>divinatoire</a:t>
            </a:r>
            <a:r>
              <a:rPr b="0" i="0" lang="fr" sz="1100" u="none" cap="none" strike="noStrike">
                <a:solidFill>
                  <a:srgbClr val="213A8E"/>
                </a:solidFill>
                <a:latin typeface="Arial"/>
                <a:ea typeface="Arial"/>
                <a:cs typeface="Arial"/>
                <a:sym typeface="Arial"/>
              </a:rPr>
              <a:t>, demandez ce qu’il s’est passé. Elles / ils ont du mettre plus de temps à deviner le contenu de l’enveloppe et c’est normal car il y avait plus d’éléments donc plus de combinaisons. En ajoutant 1 élément, cela augmente le temps nécessaire pour deviner le code.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1" i="0" lang="fr" sz="1100" u="none" cap="none" strike="noStrike">
                <a:solidFill>
                  <a:srgbClr val="213A8E"/>
                </a:solidFill>
                <a:latin typeface="Arial"/>
                <a:ea typeface="Arial"/>
                <a:cs typeface="Arial"/>
                <a:sym typeface="Arial"/>
              </a:rPr>
              <a:t>c. Devine la couleur et le symbole dans le bon ordre</a:t>
            </a:r>
            <a:endParaRPr b="1"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Après ce tour, demandez à on refait le même exercice mais cette fois en choisissant un ordre pour le code (par exemple VERT + Clé ou Cadenas + JAUNE).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latin typeface="Arial"/>
                <a:ea typeface="Arial"/>
                <a:cs typeface="Arial"/>
                <a:sym typeface="Arial"/>
              </a:rPr>
              <a:t>Le groupe devra donc essayer de trouver directement le code dans le bon ordre et en une seule fois. Elles et ils vont vite se rendre compte que cela peut prendre un temps fou et qu’elles vont se mélanger les pinceaux aussi en le faisant.</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1" lang="fr" sz="1100" u="none" cap="none" strike="noStrike">
                <a:solidFill>
                  <a:srgbClr val="213A8E"/>
                </a:solidFill>
                <a:latin typeface="Arial"/>
                <a:ea typeface="Arial"/>
                <a:cs typeface="Arial"/>
                <a:sym typeface="Arial"/>
              </a:rPr>
              <a:t>Il est possible de mettre fin à l’activité dès la deuxième étape. L’objectif n’est pas de mettre les </a:t>
            </a:r>
            <a:r>
              <a:rPr lang="fr" sz="1100">
                <a:solidFill>
                  <a:schemeClr val="dk1"/>
                </a:solidFill>
                <a:highlight>
                  <a:schemeClr val="lt1"/>
                </a:highlight>
              </a:rPr>
              <a:t>stagiaires</a:t>
            </a:r>
            <a:r>
              <a:rPr b="0" i="1" lang="fr" sz="1100" u="none" cap="none" strike="noStrike">
                <a:solidFill>
                  <a:srgbClr val="213A8E"/>
                </a:solidFill>
                <a:latin typeface="Arial"/>
                <a:ea typeface="Arial"/>
                <a:cs typeface="Arial"/>
                <a:sym typeface="Arial"/>
              </a:rPr>
              <a:t> en difficulté cognitive mais qu’elles / ils expérimentent la difficulté de décryptage d’un mot de passe quand celui-ci devient complexe.</a:t>
            </a:r>
            <a:endParaRPr b="0" i="1"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i="1" sz="1100">
              <a:solidFill>
                <a:srgbClr val="213A8E"/>
              </a:solidFil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chemeClr val="lt1"/>
              </a:buClr>
              <a:buSzPts val="1100"/>
              <a:buFont typeface="Fira Sans Medium"/>
              <a:buAutoNum type="arabicPeriod" startAt="3"/>
            </a:pPr>
            <a:r>
              <a:rPr b="0" i="0" lang="fr" sz="1100" u="none" cap="none" strike="noStrike">
                <a:solidFill>
                  <a:schemeClr val="lt1"/>
                </a:solidFill>
                <a:latin typeface="Fira Sans Medium"/>
                <a:ea typeface="Fira Sans Medium"/>
                <a:cs typeface="Fira Sans Medium"/>
                <a:sym typeface="Fira Sans Medium"/>
              </a:rPr>
              <a:t>Acquisition</a:t>
            </a:r>
            <a:endParaRPr b="0" i="0" sz="1100" u="none" cap="none" strike="noStrike">
              <a:solidFill>
                <a:schemeClr val="lt1"/>
              </a:solidFill>
              <a:latin typeface="Fira Sans Medium"/>
              <a:ea typeface="Fira Sans Medium"/>
              <a:cs typeface="Fira Sans Medium"/>
              <a:sym typeface="Fira Sans Medium"/>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chemeClr val="dk1"/>
              </a:solidFill>
              <a:latin typeface="Fira Sans Medium"/>
              <a:ea typeface="Fira Sans Medium"/>
              <a:cs typeface="Fira Sans Medium"/>
              <a:sym typeface="Fira Sans Medium"/>
            </a:endParaRPr>
          </a:p>
          <a:p>
            <a:pPr indent="0" lvl="0" marL="0" marR="0" rtl="0" algn="l">
              <a:lnSpc>
                <a:spcPct val="100000"/>
              </a:lnSpc>
              <a:spcBef>
                <a:spcPts val="0"/>
              </a:spcBef>
              <a:spcAft>
                <a:spcPts val="0"/>
              </a:spcAft>
              <a:buClr>
                <a:schemeClr val="dk1"/>
              </a:buClr>
              <a:buSzPts val="1100"/>
              <a:buFont typeface="Arial"/>
              <a:buNone/>
            </a:pPr>
            <a:r>
              <a:rPr b="1" i="0" lang="fr" sz="1100" u="none" cap="none" strike="noStrike">
                <a:solidFill>
                  <a:srgbClr val="213A8E"/>
                </a:solidFill>
                <a:highlight>
                  <a:srgbClr val="FFFFFF"/>
                </a:highlight>
                <a:latin typeface="Arial"/>
                <a:ea typeface="Arial"/>
                <a:cs typeface="Arial"/>
                <a:sym typeface="Arial"/>
              </a:rPr>
              <a:t>(diapo 5)</a:t>
            </a:r>
            <a:r>
              <a:rPr b="0" i="0" lang="fr" sz="1100" u="none" cap="none" strike="noStrike">
                <a:solidFill>
                  <a:srgbClr val="213A8E"/>
                </a:solidFill>
                <a:highlight>
                  <a:srgbClr val="FFFFFF"/>
                </a:highlight>
                <a:latin typeface="Arial"/>
                <a:ea typeface="Arial"/>
                <a:cs typeface="Arial"/>
                <a:sym typeface="Arial"/>
              </a:rPr>
              <a:t> Annoncez les éléments clés de la construction d’un mot de passe sécurisé : </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AutoNum type="arabicPeriod"/>
            </a:pPr>
            <a:r>
              <a:rPr b="0" i="0" lang="fr" sz="1100" u="none" cap="none" strike="noStrike">
                <a:solidFill>
                  <a:srgbClr val="213A8E"/>
                </a:solidFill>
                <a:highlight>
                  <a:srgbClr val="FFFFFF"/>
                </a:highlight>
                <a:latin typeface="Arial"/>
                <a:ea typeface="Arial"/>
                <a:cs typeface="Arial"/>
                <a:sym typeface="Arial"/>
              </a:rPr>
              <a:t>Un mot de passe différent pour chaque compte</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AutoNum type="arabicPeriod"/>
            </a:pPr>
            <a:r>
              <a:rPr b="0" i="0" lang="fr" sz="1100" u="none" cap="none" strike="noStrike">
                <a:solidFill>
                  <a:srgbClr val="213A8E"/>
                </a:solidFill>
                <a:highlight>
                  <a:srgbClr val="FFFFFF"/>
                </a:highlight>
                <a:latin typeface="Arial"/>
                <a:ea typeface="Arial"/>
                <a:cs typeface="Arial"/>
                <a:sym typeface="Arial"/>
              </a:rPr>
              <a:t>Un mot de passe difficile à trouver mais que je dois retenir</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AutoNum type="arabicPeriod"/>
            </a:pPr>
            <a:r>
              <a:rPr b="0" i="0" lang="fr" sz="1100" u="none" cap="none" strike="noStrike">
                <a:solidFill>
                  <a:srgbClr val="213A8E"/>
                </a:solidFill>
                <a:highlight>
                  <a:srgbClr val="FFFFFF"/>
                </a:highlight>
                <a:latin typeface="Arial"/>
                <a:ea typeface="Arial"/>
                <a:cs typeface="Arial"/>
                <a:sym typeface="Arial"/>
              </a:rPr>
              <a:t>Un mot de passe de 12 signes</a:t>
            </a:r>
            <a:endParaRPr b="0" i="1"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AutoNum type="arabicPeriod"/>
            </a:pPr>
            <a:r>
              <a:rPr b="0" i="0" lang="fr" sz="1100" u="none" cap="none" strike="noStrike">
                <a:solidFill>
                  <a:srgbClr val="213A8E"/>
                </a:solidFill>
                <a:highlight>
                  <a:srgbClr val="FFFFFF"/>
                </a:highlight>
                <a:latin typeface="Arial"/>
                <a:ea typeface="Arial"/>
                <a:cs typeface="Arial"/>
                <a:sym typeface="Arial"/>
              </a:rPr>
              <a:t>Un mot de passe avec des MAJUSCULES, des minuscules, des chiffres et des signes spéciaux.</a:t>
            </a:r>
            <a:r>
              <a:rPr b="0" i="1" lang="fr" sz="1100" u="none" cap="none" strike="noStrike">
                <a:solidFill>
                  <a:srgbClr val="213A8E"/>
                </a:solidFill>
                <a:highlight>
                  <a:srgbClr val="FFFFFF"/>
                </a:highlight>
                <a:latin typeface="Arial"/>
                <a:ea typeface="Arial"/>
                <a:cs typeface="Arial"/>
                <a:sym typeface="Arial"/>
              </a:rPr>
              <a:t> </a:t>
            </a:r>
            <a:endParaRPr b="1"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1" i="0" lang="fr" sz="1100" u="none" cap="none" strike="noStrike">
                <a:solidFill>
                  <a:srgbClr val="213A8E"/>
                </a:solidFill>
                <a:highlight>
                  <a:srgbClr val="FFFFFF"/>
                </a:highlight>
                <a:latin typeface="Arial"/>
                <a:ea typeface="Arial"/>
                <a:cs typeface="Arial"/>
                <a:sym typeface="Arial"/>
              </a:rPr>
              <a:t>(diapos 6 et 7)</a:t>
            </a:r>
            <a:r>
              <a:rPr b="0" i="0" lang="fr" sz="1100" u="none" cap="none" strike="noStrike">
                <a:solidFill>
                  <a:srgbClr val="213A8E"/>
                </a:solidFill>
                <a:highlight>
                  <a:srgbClr val="FFFFFF"/>
                </a:highlight>
                <a:latin typeface="Arial"/>
                <a:ea typeface="Arial"/>
                <a:cs typeface="Arial"/>
                <a:sym typeface="Arial"/>
              </a:rPr>
              <a:t> Projetez les mots de passe et demandez au groupe s’il pense qu’ils sont sécurisés et pourquoi. (Re)lancez la discussion en posant les questions suivantes : </a:t>
            </a:r>
            <a:endParaRPr b="0"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“Est-ce qu’il y a 12 signes ?”</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“Est-ce qu’il y a des majuscules et des minuscules ?”</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“Est-ce qu’il y a des chiffres ?”</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“Est-ce qu’il y a des signes spéciaux ?”</a:t>
            </a:r>
            <a:endParaRPr b="0" i="0" sz="1100" u="none" cap="none" strike="noStrike">
              <a:solidFill>
                <a:srgbClr val="213A8E"/>
              </a:solidFill>
              <a:highlight>
                <a:srgbClr val="FFFFFF"/>
              </a:highlight>
              <a:latin typeface="Arial"/>
              <a:ea typeface="Arial"/>
              <a:cs typeface="Arial"/>
              <a:sym typeface="Arial"/>
            </a:endParaRPr>
          </a:p>
          <a:p>
            <a:pPr indent="0" lvl="0" marL="457200" marR="0" rtl="0" algn="l">
              <a:lnSpc>
                <a:spcPct val="100000"/>
              </a:lnSpc>
              <a:spcBef>
                <a:spcPts val="0"/>
              </a:spcBef>
              <a:spcAft>
                <a:spcPts val="0"/>
              </a:spcAft>
              <a:buNone/>
            </a:pPr>
            <a:r>
              <a:t/>
            </a:r>
            <a:endParaRPr sz="1100">
              <a:solidFill>
                <a:srgbClr val="213A8E"/>
              </a:solidFill>
              <a:highlight>
                <a:srgbClr val="FFFFFF"/>
              </a:highlight>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chemeClr val="dk1"/>
              </a:solidFill>
              <a:latin typeface="Fira Sans Medium"/>
              <a:ea typeface="Fira Sans Medium"/>
              <a:cs typeface="Fira Sans Medium"/>
              <a:sym typeface="Fira Sans Medium"/>
            </a:endParaRPr>
          </a:p>
          <a:p>
            <a:pPr indent="-298450" lvl="0" marL="457200" marR="0" rtl="0" algn="l">
              <a:lnSpc>
                <a:spcPct val="100000"/>
              </a:lnSpc>
              <a:spcBef>
                <a:spcPts val="0"/>
              </a:spcBef>
              <a:spcAft>
                <a:spcPts val="0"/>
              </a:spcAft>
              <a:buClr>
                <a:schemeClr val="lt1"/>
              </a:buClr>
              <a:buSzPts val="1100"/>
              <a:buFont typeface="Fira Sans Medium"/>
              <a:buAutoNum type="arabicPeriod" startAt="4"/>
            </a:pPr>
            <a:r>
              <a:rPr b="0" i="0" lang="fr" sz="1100" u="none" cap="none" strike="noStrike">
                <a:solidFill>
                  <a:schemeClr val="lt1"/>
                </a:solidFill>
                <a:latin typeface="Fira Sans Medium"/>
                <a:ea typeface="Fira Sans Medium"/>
                <a:cs typeface="Fira Sans Medium"/>
                <a:sym typeface="Fira Sans Medium"/>
              </a:rPr>
              <a:t>Reformulation et conclusion </a:t>
            </a:r>
            <a:endParaRPr b="0" i="0" sz="1100" u="none" cap="none" strike="noStrike">
              <a:solidFill>
                <a:schemeClr val="lt1"/>
              </a:solidFill>
              <a:latin typeface="Fira Sans Medium"/>
              <a:ea typeface="Fira Sans Medium"/>
              <a:cs typeface="Fira Sans Medium"/>
              <a:sym typeface="Fira Sans Medium"/>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highlight>
                <a:schemeClr val="lt1"/>
              </a:highlight>
              <a:latin typeface="Barlow"/>
              <a:ea typeface="Barlow"/>
              <a:cs typeface="Barlow"/>
              <a:sym typeface="Barlow"/>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highlight>
                  <a:schemeClr val="lt1"/>
                </a:highlight>
                <a:latin typeface="Arial"/>
                <a:ea typeface="Arial"/>
                <a:cs typeface="Arial"/>
                <a:sym typeface="Arial"/>
              </a:rPr>
              <a:t>Avant de clore l'atelier et de quitter le groupe, demandez à chacun et chacune de dire ce qui lui a paru important dans l’atelier aujourd’hui et de donner les éléments de construction d’un mot de passe sécurisé.</a:t>
            </a:r>
            <a:endParaRPr b="0" i="0" sz="1100" u="none" cap="none" strike="noStrike">
              <a:solidFill>
                <a:srgbClr val="213A8E"/>
              </a:solidFill>
              <a:highlight>
                <a:srgbClr val="FFFFFF"/>
              </a:highlight>
              <a:latin typeface="Arial"/>
              <a:ea typeface="Arial"/>
              <a:cs typeface="Arial"/>
              <a:sym typeface="Arial"/>
            </a:endParaRPr>
          </a:p>
        </p:txBody>
      </p:sp>
      <p:grpSp>
        <p:nvGrpSpPr>
          <p:cNvPr id="159" name="Google Shape;159;p3"/>
          <p:cNvGrpSpPr/>
          <p:nvPr/>
        </p:nvGrpSpPr>
        <p:grpSpPr>
          <a:xfrm>
            <a:off x="253326" y="691524"/>
            <a:ext cx="354341" cy="354341"/>
            <a:chOff x="-49027775" y="3183175"/>
            <a:chExt cx="299325" cy="299325"/>
          </a:xfrm>
        </p:grpSpPr>
        <p:sp>
          <p:nvSpPr>
            <p:cNvPr id="160" name="Google Shape;160;p3"/>
            <p:cNvSpPr/>
            <p:nvPr/>
          </p:nvSpPr>
          <p:spPr>
            <a:xfrm>
              <a:off x="-48870250" y="3183175"/>
              <a:ext cx="141800" cy="185900"/>
            </a:xfrm>
            <a:custGeom>
              <a:rect b="b" l="l" r="r" t="t"/>
              <a:pathLst>
                <a:path extrusionOk="0" h="7436" w="5672">
                  <a:moveTo>
                    <a:pt x="1" y="0"/>
                  </a:moveTo>
                  <a:lnTo>
                    <a:pt x="1" y="1796"/>
                  </a:lnTo>
                  <a:lnTo>
                    <a:pt x="32" y="1796"/>
                  </a:lnTo>
                  <a:cubicBezTo>
                    <a:pt x="158" y="1765"/>
                    <a:pt x="284" y="1765"/>
                    <a:pt x="379" y="1765"/>
                  </a:cubicBezTo>
                  <a:cubicBezTo>
                    <a:pt x="1166" y="1765"/>
                    <a:pt x="1828" y="2395"/>
                    <a:pt x="1828" y="3182"/>
                  </a:cubicBezTo>
                  <a:cubicBezTo>
                    <a:pt x="1828" y="3970"/>
                    <a:pt x="1166" y="4600"/>
                    <a:pt x="379" y="4600"/>
                  </a:cubicBezTo>
                  <a:cubicBezTo>
                    <a:pt x="284" y="4600"/>
                    <a:pt x="158" y="4600"/>
                    <a:pt x="32" y="4568"/>
                  </a:cubicBezTo>
                  <a:lnTo>
                    <a:pt x="32" y="5671"/>
                  </a:lnTo>
                  <a:lnTo>
                    <a:pt x="1702" y="5671"/>
                  </a:lnTo>
                  <a:cubicBezTo>
                    <a:pt x="2017" y="5671"/>
                    <a:pt x="2175" y="6018"/>
                    <a:pt x="1954" y="6270"/>
                  </a:cubicBezTo>
                  <a:cubicBezTo>
                    <a:pt x="1860" y="6364"/>
                    <a:pt x="1765" y="6585"/>
                    <a:pt x="1765" y="6742"/>
                  </a:cubicBezTo>
                  <a:cubicBezTo>
                    <a:pt x="1765" y="7120"/>
                    <a:pt x="2080" y="7435"/>
                    <a:pt x="2490" y="7435"/>
                  </a:cubicBezTo>
                  <a:cubicBezTo>
                    <a:pt x="2868" y="7435"/>
                    <a:pt x="3183" y="7120"/>
                    <a:pt x="3183" y="6742"/>
                  </a:cubicBezTo>
                  <a:cubicBezTo>
                    <a:pt x="3183" y="6585"/>
                    <a:pt x="3120" y="6364"/>
                    <a:pt x="2994" y="6270"/>
                  </a:cubicBezTo>
                  <a:cubicBezTo>
                    <a:pt x="2805" y="6018"/>
                    <a:pt x="2962" y="5671"/>
                    <a:pt x="3277" y="5671"/>
                  </a:cubicBezTo>
                  <a:lnTo>
                    <a:pt x="5672" y="5671"/>
                  </a:lnTo>
                  <a:lnTo>
                    <a:pt x="5672" y="1765"/>
                  </a:lnTo>
                  <a:cubicBezTo>
                    <a:pt x="5672" y="788"/>
                    <a:pt x="4884" y="0"/>
                    <a:pt x="3907"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3"/>
            <p:cNvSpPr/>
            <p:nvPr/>
          </p:nvSpPr>
          <p:spPr>
            <a:xfrm>
              <a:off x="-49027775" y="3183175"/>
              <a:ext cx="185900" cy="141800"/>
            </a:xfrm>
            <a:custGeom>
              <a:rect b="b" l="l" r="r" t="t"/>
              <a:pathLst>
                <a:path extrusionOk="0" h="5672" w="7436">
                  <a:moveTo>
                    <a:pt x="1765" y="0"/>
                  </a:moveTo>
                  <a:cubicBezTo>
                    <a:pt x="788" y="0"/>
                    <a:pt x="1" y="788"/>
                    <a:pt x="1" y="1765"/>
                  </a:cubicBezTo>
                  <a:lnTo>
                    <a:pt x="1" y="5671"/>
                  </a:lnTo>
                  <a:lnTo>
                    <a:pt x="1828" y="5671"/>
                  </a:lnTo>
                  <a:lnTo>
                    <a:pt x="1828" y="5640"/>
                  </a:lnTo>
                  <a:cubicBezTo>
                    <a:pt x="1765" y="5514"/>
                    <a:pt x="1765" y="5388"/>
                    <a:pt x="1765" y="5262"/>
                  </a:cubicBezTo>
                  <a:cubicBezTo>
                    <a:pt x="1765" y="4474"/>
                    <a:pt x="2395" y="3844"/>
                    <a:pt x="3183" y="3844"/>
                  </a:cubicBezTo>
                  <a:cubicBezTo>
                    <a:pt x="3970" y="3844"/>
                    <a:pt x="4600" y="4474"/>
                    <a:pt x="4600" y="5262"/>
                  </a:cubicBezTo>
                  <a:cubicBezTo>
                    <a:pt x="4600" y="5388"/>
                    <a:pt x="4569" y="5514"/>
                    <a:pt x="4569" y="5640"/>
                  </a:cubicBezTo>
                  <a:lnTo>
                    <a:pt x="5672" y="5640"/>
                  </a:lnTo>
                  <a:lnTo>
                    <a:pt x="5672" y="3970"/>
                  </a:lnTo>
                  <a:cubicBezTo>
                    <a:pt x="5672" y="3748"/>
                    <a:pt x="5843" y="3605"/>
                    <a:pt x="6032" y="3605"/>
                  </a:cubicBezTo>
                  <a:cubicBezTo>
                    <a:pt x="6112" y="3605"/>
                    <a:pt x="6195" y="3630"/>
                    <a:pt x="6270" y="3686"/>
                  </a:cubicBezTo>
                  <a:cubicBezTo>
                    <a:pt x="6396" y="3812"/>
                    <a:pt x="6585" y="3907"/>
                    <a:pt x="6743" y="3907"/>
                  </a:cubicBezTo>
                  <a:cubicBezTo>
                    <a:pt x="7121" y="3907"/>
                    <a:pt x="7436" y="3592"/>
                    <a:pt x="7436" y="3182"/>
                  </a:cubicBezTo>
                  <a:cubicBezTo>
                    <a:pt x="7436" y="2804"/>
                    <a:pt x="7121" y="2489"/>
                    <a:pt x="6743" y="2489"/>
                  </a:cubicBezTo>
                  <a:cubicBezTo>
                    <a:pt x="6585" y="2489"/>
                    <a:pt x="6396" y="2552"/>
                    <a:pt x="6270" y="2678"/>
                  </a:cubicBezTo>
                  <a:cubicBezTo>
                    <a:pt x="6195" y="2734"/>
                    <a:pt x="6112" y="2760"/>
                    <a:pt x="6032" y="2760"/>
                  </a:cubicBezTo>
                  <a:cubicBezTo>
                    <a:pt x="5843" y="2760"/>
                    <a:pt x="5672" y="2616"/>
                    <a:pt x="5672" y="2395"/>
                  </a:cubicBezTo>
                  <a:lnTo>
                    <a:pt x="5672"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3"/>
            <p:cNvSpPr/>
            <p:nvPr/>
          </p:nvSpPr>
          <p:spPr>
            <a:xfrm>
              <a:off x="-49027775" y="3295800"/>
              <a:ext cx="141800" cy="186700"/>
            </a:xfrm>
            <a:custGeom>
              <a:rect b="b" l="l" r="r" t="t"/>
              <a:pathLst>
                <a:path extrusionOk="0" h="7468" w="5672">
                  <a:moveTo>
                    <a:pt x="3183" y="0"/>
                  </a:moveTo>
                  <a:cubicBezTo>
                    <a:pt x="2805" y="0"/>
                    <a:pt x="2490" y="315"/>
                    <a:pt x="2490" y="725"/>
                  </a:cubicBezTo>
                  <a:cubicBezTo>
                    <a:pt x="2490" y="883"/>
                    <a:pt x="2553" y="1072"/>
                    <a:pt x="2679" y="1198"/>
                  </a:cubicBezTo>
                  <a:cubicBezTo>
                    <a:pt x="2868" y="1418"/>
                    <a:pt x="2710" y="1796"/>
                    <a:pt x="2395" y="1796"/>
                  </a:cubicBezTo>
                  <a:lnTo>
                    <a:pt x="1" y="1796"/>
                  </a:lnTo>
                  <a:lnTo>
                    <a:pt x="1" y="5671"/>
                  </a:lnTo>
                  <a:cubicBezTo>
                    <a:pt x="1" y="6679"/>
                    <a:pt x="788" y="7467"/>
                    <a:pt x="1765" y="7467"/>
                  </a:cubicBezTo>
                  <a:lnTo>
                    <a:pt x="5672" y="7467"/>
                  </a:lnTo>
                  <a:lnTo>
                    <a:pt x="5672" y="5640"/>
                  </a:lnTo>
                  <a:lnTo>
                    <a:pt x="5640" y="5640"/>
                  </a:lnTo>
                  <a:cubicBezTo>
                    <a:pt x="5514" y="5703"/>
                    <a:pt x="5388" y="5703"/>
                    <a:pt x="5294" y="5703"/>
                  </a:cubicBezTo>
                  <a:cubicBezTo>
                    <a:pt x="4506" y="5703"/>
                    <a:pt x="3844" y="5041"/>
                    <a:pt x="3844" y="4254"/>
                  </a:cubicBezTo>
                  <a:cubicBezTo>
                    <a:pt x="3844" y="3466"/>
                    <a:pt x="4506" y="2867"/>
                    <a:pt x="5294" y="2867"/>
                  </a:cubicBezTo>
                  <a:cubicBezTo>
                    <a:pt x="5388" y="2867"/>
                    <a:pt x="5514" y="2867"/>
                    <a:pt x="5640" y="2899"/>
                  </a:cubicBezTo>
                  <a:lnTo>
                    <a:pt x="5640" y="1796"/>
                  </a:lnTo>
                  <a:lnTo>
                    <a:pt x="3970" y="1796"/>
                  </a:lnTo>
                  <a:cubicBezTo>
                    <a:pt x="3655" y="1796"/>
                    <a:pt x="3498" y="1418"/>
                    <a:pt x="3718" y="1198"/>
                  </a:cubicBezTo>
                  <a:cubicBezTo>
                    <a:pt x="3813" y="1072"/>
                    <a:pt x="3907" y="883"/>
                    <a:pt x="3907" y="725"/>
                  </a:cubicBezTo>
                  <a:cubicBezTo>
                    <a:pt x="3907" y="315"/>
                    <a:pt x="3592" y="0"/>
                    <a:pt x="3183"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 name="Google Shape;163;p3"/>
            <p:cNvSpPr/>
            <p:nvPr/>
          </p:nvSpPr>
          <p:spPr>
            <a:xfrm>
              <a:off x="-48914350" y="3340700"/>
              <a:ext cx="185900" cy="141800"/>
            </a:xfrm>
            <a:custGeom>
              <a:rect b="b" l="l" r="r" t="t"/>
              <a:pathLst>
                <a:path extrusionOk="0" h="5672" w="7436">
                  <a:moveTo>
                    <a:pt x="5608" y="0"/>
                  </a:moveTo>
                  <a:lnTo>
                    <a:pt x="5608" y="32"/>
                  </a:lnTo>
                  <a:cubicBezTo>
                    <a:pt x="5671" y="158"/>
                    <a:pt x="5671" y="284"/>
                    <a:pt x="5671" y="378"/>
                  </a:cubicBezTo>
                  <a:cubicBezTo>
                    <a:pt x="5671" y="1166"/>
                    <a:pt x="5041" y="1796"/>
                    <a:pt x="4254" y="1796"/>
                  </a:cubicBezTo>
                  <a:cubicBezTo>
                    <a:pt x="3466" y="1796"/>
                    <a:pt x="2836" y="1166"/>
                    <a:pt x="2836" y="378"/>
                  </a:cubicBezTo>
                  <a:cubicBezTo>
                    <a:pt x="2836" y="284"/>
                    <a:pt x="2867" y="158"/>
                    <a:pt x="2867" y="32"/>
                  </a:cubicBezTo>
                  <a:lnTo>
                    <a:pt x="1765" y="32"/>
                  </a:lnTo>
                  <a:lnTo>
                    <a:pt x="1765" y="1670"/>
                  </a:lnTo>
                  <a:cubicBezTo>
                    <a:pt x="1765" y="1907"/>
                    <a:pt x="1602" y="2041"/>
                    <a:pt x="1419" y="2041"/>
                  </a:cubicBezTo>
                  <a:cubicBezTo>
                    <a:pt x="1334" y="2041"/>
                    <a:pt x="1245" y="2013"/>
                    <a:pt x="1166" y="1954"/>
                  </a:cubicBezTo>
                  <a:cubicBezTo>
                    <a:pt x="1040" y="1827"/>
                    <a:pt x="851" y="1764"/>
                    <a:pt x="694" y="1764"/>
                  </a:cubicBezTo>
                  <a:cubicBezTo>
                    <a:pt x="315" y="1764"/>
                    <a:pt x="0" y="2080"/>
                    <a:pt x="0" y="2458"/>
                  </a:cubicBezTo>
                  <a:cubicBezTo>
                    <a:pt x="0" y="2867"/>
                    <a:pt x="315" y="3182"/>
                    <a:pt x="694" y="3182"/>
                  </a:cubicBezTo>
                  <a:cubicBezTo>
                    <a:pt x="851" y="3182"/>
                    <a:pt x="1040" y="3119"/>
                    <a:pt x="1166" y="2993"/>
                  </a:cubicBezTo>
                  <a:cubicBezTo>
                    <a:pt x="1247" y="2933"/>
                    <a:pt x="1337" y="2904"/>
                    <a:pt x="1423" y="2904"/>
                  </a:cubicBezTo>
                  <a:cubicBezTo>
                    <a:pt x="1605" y="2904"/>
                    <a:pt x="1765" y="3031"/>
                    <a:pt x="1765" y="3245"/>
                  </a:cubicBezTo>
                  <a:lnTo>
                    <a:pt x="1765" y="5671"/>
                  </a:lnTo>
                  <a:lnTo>
                    <a:pt x="5671" y="5671"/>
                  </a:lnTo>
                  <a:cubicBezTo>
                    <a:pt x="6648" y="5671"/>
                    <a:pt x="7436" y="4883"/>
                    <a:pt x="7436" y="3907"/>
                  </a:cubicBezTo>
                  <a:lnTo>
                    <a:pt x="743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4"/>
          <p:cNvSpPr txBox="1"/>
          <p:nvPr/>
        </p:nvSpPr>
        <p:spPr>
          <a:xfrm flipH="1" rot="5400000">
            <a:off x="5388150" y="8257475"/>
            <a:ext cx="34827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fr" sz="1800" u="none" cap="none" strike="noStrike">
                <a:solidFill>
                  <a:schemeClr val="lt1"/>
                </a:solidFill>
                <a:latin typeface="Arial"/>
                <a:ea typeface="Arial"/>
                <a:cs typeface="Arial"/>
                <a:sym typeface="Arial"/>
              </a:rPr>
              <a:t>LE MOT DE PASSE 1</a:t>
            </a:r>
            <a:endParaRPr b="1" i="0" sz="1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Arial"/>
              <a:ea typeface="Arial"/>
              <a:cs typeface="Arial"/>
              <a:sym typeface="Arial"/>
            </a:endParaRPr>
          </a:p>
        </p:txBody>
      </p:sp>
      <p:sp>
        <p:nvSpPr>
          <p:cNvPr id="169" name="Google Shape;169;p4"/>
          <p:cNvSpPr txBox="1"/>
          <p:nvPr/>
        </p:nvSpPr>
        <p:spPr>
          <a:xfrm>
            <a:off x="389152" y="518264"/>
            <a:ext cx="5833800" cy="429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1" i="0" lang="fr" sz="2500" u="none" cap="none" strike="noStrike">
                <a:solidFill>
                  <a:srgbClr val="213A8E"/>
                </a:solidFill>
                <a:latin typeface="Arial"/>
                <a:ea typeface="Arial"/>
                <a:cs typeface="Arial"/>
                <a:sym typeface="Arial"/>
              </a:rPr>
              <a:t>Conseils</a:t>
            </a:r>
            <a:endParaRPr b="1" i="0" sz="2500" u="none" cap="none" strike="noStrike">
              <a:solidFill>
                <a:srgbClr val="213A8E"/>
              </a:solidFill>
              <a:latin typeface="Arial"/>
              <a:ea typeface="Arial"/>
              <a:cs typeface="Arial"/>
              <a:sym typeface="Arial"/>
            </a:endParaRPr>
          </a:p>
        </p:txBody>
      </p:sp>
      <p:sp>
        <p:nvSpPr>
          <p:cNvPr id="170" name="Google Shape;170;p4"/>
          <p:cNvSpPr txBox="1"/>
          <p:nvPr/>
        </p:nvSpPr>
        <p:spPr>
          <a:xfrm>
            <a:off x="406288" y="3113539"/>
            <a:ext cx="4784400" cy="718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Demandez régulièrement de reformuler ce que vous dites, ce qu’elles ou ils font, vont faire, etc. par divers moyens (oral, écrit, montrer, etc.). Ça facilite “l’inscription” dans la mémoire.</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highlight>
                <a:srgbClr val="FFFFFF"/>
              </a:highlight>
              <a:latin typeface="Arial"/>
              <a:ea typeface="Arial"/>
              <a:cs typeface="Arial"/>
              <a:sym typeface="Arial"/>
            </a:endParaRPr>
          </a:p>
        </p:txBody>
      </p:sp>
      <p:pic>
        <p:nvPicPr>
          <p:cNvPr id="171" name="Google Shape;171;p4"/>
          <p:cNvPicPr preferRelativeResize="0"/>
          <p:nvPr/>
        </p:nvPicPr>
        <p:blipFill rotWithShape="1">
          <a:blip r:embed="rId3">
            <a:alphaModFix/>
          </a:blip>
          <a:srcRect b="0" l="0" r="0" t="0"/>
          <a:stretch/>
        </p:blipFill>
        <p:spPr>
          <a:xfrm>
            <a:off x="406300" y="1627007"/>
            <a:ext cx="1153225" cy="1153225"/>
          </a:xfrm>
          <a:prstGeom prst="rect">
            <a:avLst/>
          </a:prstGeom>
          <a:noFill/>
          <a:ln>
            <a:noFill/>
          </a:ln>
        </p:spPr>
      </p:pic>
      <p:pic>
        <p:nvPicPr>
          <p:cNvPr id="172" name="Google Shape;172;p4"/>
          <p:cNvPicPr preferRelativeResize="0"/>
          <p:nvPr/>
        </p:nvPicPr>
        <p:blipFill rotWithShape="1">
          <a:blip r:embed="rId4">
            <a:alphaModFix/>
          </a:blip>
          <a:srcRect b="0" l="0" r="0" t="0"/>
          <a:stretch/>
        </p:blipFill>
        <p:spPr>
          <a:xfrm>
            <a:off x="5271875" y="2892046"/>
            <a:ext cx="1170374" cy="1170374"/>
          </a:xfrm>
          <a:prstGeom prst="rect">
            <a:avLst/>
          </a:prstGeom>
          <a:noFill/>
          <a:ln>
            <a:noFill/>
          </a:ln>
        </p:spPr>
      </p:pic>
      <p:grpSp>
        <p:nvGrpSpPr>
          <p:cNvPr id="173" name="Google Shape;173;p4"/>
          <p:cNvGrpSpPr/>
          <p:nvPr/>
        </p:nvGrpSpPr>
        <p:grpSpPr>
          <a:xfrm>
            <a:off x="7035126" y="691524"/>
            <a:ext cx="354341" cy="354341"/>
            <a:chOff x="-49027775" y="3183175"/>
            <a:chExt cx="299325" cy="299325"/>
          </a:xfrm>
        </p:grpSpPr>
        <p:sp>
          <p:nvSpPr>
            <p:cNvPr id="174" name="Google Shape;174;p4"/>
            <p:cNvSpPr/>
            <p:nvPr/>
          </p:nvSpPr>
          <p:spPr>
            <a:xfrm>
              <a:off x="-48870250" y="3183175"/>
              <a:ext cx="141800" cy="185900"/>
            </a:xfrm>
            <a:custGeom>
              <a:rect b="b" l="l" r="r" t="t"/>
              <a:pathLst>
                <a:path extrusionOk="0" h="7436" w="5672">
                  <a:moveTo>
                    <a:pt x="1" y="0"/>
                  </a:moveTo>
                  <a:lnTo>
                    <a:pt x="1" y="1796"/>
                  </a:lnTo>
                  <a:lnTo>
                    <a:pt x="32" y="1796"/>
                  </a:lnTo>
                  <a:cubicBezTo>
                    <a:pt x="158" y="1765"/>
                    <a:pt x="284" y="1765"/>
                    <a:pt x="379" y="1765"/>
                  </a:cubicBezTo>
                  <a:cubicBezTo>
                    <a:pt x="1166" y="1765"/>
                    <a:pt x="1828" y="2395"/>
                    <a:pt x="1828" y="3182"/>
                  </a:cubicBezTo>
                  <a:cubicBezTo>
                    <a:pt x="1828" y="3970"/>
                    <a:pt x="1166" y="4600"/>
                    <a:pt x="379" y="4600"/>
                  </a:cubicBezTo>
                  <a:cubicBezTo>
                    <a:pt x="284" y="4600"/>
                    <a:pt x="158" y="4600"/>
                    <a:pt x="32" y="4568"/>
                  </a:cubicBezTo>
                  <a:lnTo>
                    <a:pt x="32" y="5671"/>
                  </a:lnTo>
                  <a:lnTo>
                    <a:pt x="1702" y="5671"/>
                  </a:lnTo>
                  <a:cubicBezTo>
                    <a:pt x="2017" y="5671"/>
                    <a:pt x="2175" y="6018"/>
                    <a:pt x="1954" y="6270"/>
                  </a:cubicBezTo>
                  <a:cubicBezTo>
                    <a:pt x="1860" y="6364"/>
                    <a:pt x="1765" y="6585"/>
                    <a:pt x="1765" y="6742"/>
                  </a:cubicBezTo>
                  <a:cubicBezTo>
                    <a:pt x="1765" y="7120"/>
                    <a:pt x="2080" y="7435"/>
                    <a:pt x="2490" y="7435"/>
                  </a:cubicBezTo>
                  <a:cubicBezTo>
                    <a:pt x="2868" y="7435"/>
                    <a:pt x="3183" y="7120"/>
                    <a:pt x="3183" y="6742"/>
                  </a:cubicBezTo>
                  <a:cubicBezTo>
                    <a:pt x="3183" y="6585"/>
                    <a:pt x="3120" y="6364"/>
                    <a:pt x="2994" y="6270"/>
                  </a:cubicBezTo>
                  <a:cubicBezTo>
                    <a:pt x="2805" y="6018"/>
                    <a:pt x="2962" y="5671"/>
                    <a:pt x="3277" y="5671"/>
                  </a:cubicBezTo>
                  <a:lnTo>
                    <a:pt x="5672" y="5671"/>
                  </a:lnTo>
                  <a:lnTo>
                    <a:pt x="5672" y="1765"/>
                  </a:lnTo>
                  <a:cubicBezTo>
                    <a:pt x="5672" y="788"/>
                    <a:pt x="4884" y="0"/>
                    <a:pt x="3907"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4"/>
            <p:cNvSpPr/>
            <p:nvPr/>
          </p:nvSpPr>
          <p:spPr>
            <a:xfrm>
              <a:off x="-49027775" y="3183175"/>
              <a:ext cx="185900" cy="141800"/>
            </a:xfrm>
            <a:custGeom>
              <a:rect b="b" l="l" r="r" t="t"/>
              <a:pathLst>
                <a:path extrusionOk="0" h="5672" w="7436">
                  <a:moveTo>
                    <a:pt x="1765" y="0"/>
                  </a:moveTo>
                  <a:cubicBezTo>
                    <a:pt x="788" y="0"/>
                    <a:pt x="1" y="788"/>
                    <a:pt x="1" y="1765"/>
                  </a:cubicBezTo>
                  <a:lnTo>
                    <a:pt x="1" y="5671"/>
                  </a:lnTo>
                  <a:lnTo>
                    <a:pt x="1828" y="5671"/>
                  </a:lnTo>
                  <a:lnTo>
                    <a:pt x="1828" y="5640"/>
                  </a:lnTo>
                  <a:cubicBezTo>
                    <a:pt x="1765" y="5514"/>
                    <a:pt x="1765" y="5388"/>
                    <a:pt x="1765" y="5262"/>
                  </a:cubicBezTo>
                  <a:cubicBezTo>
                    <a:pt x="1765" y="4474"/>
                    <a:pt x="2395" y="3844"/>
                    <a:pt x="3183" y="3844"/>
                  </a:cubicBezTo>
                  <a:cubicBezTo>
                    <a:pt x="3970" y="3844"/>
                    <a:pt x="4600" y="4474"/>
                    <a:pt x="4600" y="5262"/>
                  </a:cubicBezTo>
                  <a:cubicBezTo>
                    <a:pt x="4600" y="5388"/>
                    <a:pt x="4569" y="5514"/>
                    <a:pt x="4569" y="5640"/>
                  </a:cubicBezTo>
                  <a:lnTo>
                    <a:pt x="5672" y="5640"/>
                  </a:lnTo>
                  <a:lnTo>
                    <a:pt x="5672" y="3970"/>
                  </a:lnTo>
                  <a:cubicBezTo>
                    <a:pt x="5672" y="3748"/>
                    <a:pt x="5843" y="3605"/>
                    <a:pt x="6032" y="3605"/>
                  </a:cubicBezTo>
                  <a:cubicBezTo>
                    <a:pt x="6112" y="3605"/>
                    <a:pt x="6195" y="3630"/>
                    <a:pt x="6270" y="3686"/>
                  </a:cubicBezTo>
                  <a:cubicBezTo>
                    <a:pt x="6396" y="3812"/>
                    <a:pt x="6585" y="3907"/>
                    <a:pt x="6743" y="3907"/>
                  </a:cubicBezTo>
                  <a:cubicBezTo>
                    <a:pt x="7121" y="3907"/>
                    <a:pt x="7436" y="3592"/>
                    <a:pt x="7436" y="3182"/>
                  </a:cubicBezTo>
                  <a:cubicBezTo>
                    <a:pt x="7436" y="2804"/>
                    <a:pt x="7121" y="2489"/>
                    <a:pt x="6743" y="2489"/>
                  </a:cubicBezTo>
                  <a:cubicBezTo>
                    <a:pt x="6585" y="2489"/>
                    <a:pt x="6396" y="2552"/>
                    <a:pt x="6270" y="2678"/>
                  </a:cubicBezTo>
                  <a:cubicBezTo>
                    <a:pt x="6195" y="2734"/>
                    <a:pt x="6112" y="2760"/>
                    <a:pt x="6032" y="2760"/>
                  </a:cubicBezTo>
                  <a:cubicBezTo>
                    <a:pt x="5843" y="2760"/>
                    <a:pt x="5672" y="2616"/>
                    <a:pt x="5672" y="2395"/>
                  </a:cubicBezTo>
                  <a:lnTo>
                    <a:pt x="5672"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 name="Google Shape;176;p4"/>
            <p:cNvSpPr/>
            <p:nvPr/>
          </p:nvSpPr>
          <p:spPr>
            <a:xfrm>
              <a:off x="-49027775" y="3295800"/>
              <a:ext cx="141800" cy="186700"/>
            </a:xfrm>
            <a:custGeom>
              <a:rect b="b" l="l" r="r" t="t"/>
              <a:pathLst>
                <a:path extrusionOk="0" h="7468" w="5672">
                  <a:moveTo>
                    <a:pt x="3183" y="0"/>
                  </a:moveTo>
                  <a:cubicBezTo>
                    <a:pt x="2805" y="0"/>
                    <a:pt x="2490" y="315"/>
                    <a:pt x="2490" y="725"/>
                  </a:cubicBezTo>
                  <a:cubicBezTo>
                    <a:pt x="2490" y="883"/>
                    <a:pt x="2553" y="1072"/>
                    <a:pt x="2679" y="1198"/>
                  </a:cubicBezTo>
                  <a:cubicBezTo>
                    <a:pt x="2868" y="1418"/>
                    <a:pt x="2710" y="1796"/>
                    <a:pt x="2395" y="1796"/>
                  </a:cubicBezTo>
                  <a:lnTo>
                    <a:pt x="1" y="1796"/>
                  </a:lnTo>
                  <a:lnTo>
                    <a:pt x="1" y="5671"/>
                  </a:lnTo>
                  <a:cubicBezTo>
                    <a:pt x="1" y="6679"/>
                    <a:pt x="788" y="7467"/>
                    <a:pt x="1765" y="7467"/>
                  </a:cubicBezTo>
                  <a:lnTo>
                    <a:pt x="5672" y="7467"/>
                  </a:lnTo>
                  <a:lnTo>
                    <a:pt x="5672" y="5640"/>
                  </a:lnTo>
                  <a:lnTo>
                    <a:pt x="5640" y="5640"/>
                  </a:lnTo>
                  <a:cubicBezTo>
                    <a:pt x="5514" y="5703"/>
                    <a:pt x="5388" y="5703"/>
                    <a:pt x="5294" y="5703"/>
                  </a:cubicBezTo>
                  <a:cubicBezTo>
                    <a:pt x="4506" y="5703"/>
                    <a:pt x="3844" y="5041"/>
                    <a:pt x="3844" y="4254"/>
                  </a:cubicBezTo>
                  <a:cubicBezTo>
                    <a:pt x="3844" y="3466"/>
                    <a:pt x="4506" y="2867"/>
                    <a:pt x="5294" y="2867"/>
                  </a:cubicBezTo>
                  <a:cubicBezTo>
                    <a:pt x="5388" y="2867"/>
                    <a:pt x="5514" y="2867"/>
                    <a:pt x="5640" y="2899"/>
                  </a:cubicBezTo>
                  <a:lnTo>
                    <a:pt x="5640" y="1796"/>
                  </a:lnTo>
                  <a:lnTo>
                    <a:pt x="3970" y="1796"/>
                  </a:lnTo>
                  <a:cubicBezTo>
                    <a:pt x="3655" y="1796"/>
                    <a:pt x="3498" y="1418"/>
                    <a:pt x="3718" y="1198"/>
                  </a:cubicBezTo>
                  <a:cubicBezTo>
                    <a:pt x="3813" y="1072"/>
                    <a:pt x="3907" y="883"/>
                    <a:pt x="3907" y="725"/>
                  </a:cubicBezTo>
                  <a:cubicBezTo>
                    <a:pt x="3907" y="315"/>
                    <a:pt x="3592" y="0"/>
                    <a:pt x="3183"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4"/>
            <p:cNvSpPr/>
            <p:nvPr/>
          </p:nvSpPr>
          <p:spPr>
            <a:xfrm>
              <a:off x="-48914350" y="3340700"/>
              <a:ext cx="185900" cy="141800"/>
            </a:xfrm>
            <a:custGeom>
              <a:rect b="b" l="l" r="r" t="t"/>
              <a:pathLst>
                <a:path extrusionOk="0" h="5672" w="7436">
                  <a:moveTo>
                    <a:pt x="5608" y="0"/>
                  </a:moveTo>
                  <a:lnTo>
                    <a:pt x="5608" y="32"/>
                  </a:lnTo>
                  <a:cubicBezTo>
                    <a:pt x="5671" y="158"/>
                    <a:pt x="5671" y="284"/>
                    <a:pt x="5671" y="378"/>
                  </a:cubicBezTo>
                  <a:cubicBezTo>
                    <a:pt x="5671" y="1166"/>
                    <a:pt x="5041" y="1796"/>
                    <a:pt x="4254" y="1796"/>
                  </a:cubicBezTo>
                  <a:cubicBezTo>
                    <a:pt x="3466" y="1796"/>
                    <a:pt x="2836" y="1166"/>
                    <a:pt x="2836" y="378"/>
                  </a:cubicBezTo>
                  <a:cubicBezTo>
                    <a:pt x="2836" y="284"/>
                    <a:pt x="2867" y="158"/>
                    <a:pt x="2867" y="32"/>
                  </a:cubicBezTo>
                  <a:lnTo>
                    <a:pt x="1765" y="32"/>
                  </a:lnTo>
                  <a:lnTo>
                    <a:pt x="1765" y="1670"/>
                  </a:lnTo>
                  <a:cubicBezTo>
                    <a:pt x="1765" y="1907"/>
                    <a:pt x="1602" y="2041"/>
                    <a:pt x="1419" y="2041"/>
                  </a:cubicBezTo>
                  <a:cubicBezTo>
                    <a:pt x="1334" y="2041"/>
                    <a:pt x="1245" y="2013"/>
                    <a:pt x="1166" y="1954"/>
                  </a:cubicBezTo>
                  <a:cubicBezTo>
                    <a:pt x="1040" y="1827"/>
                    <a:pt x="851" y="1764"/>
                    <a:pt x="694" y="1764"/>
                  </a:cubicBezTo>
                  <a:cubicBezTo>
                    <a:pt x="315" y="1764"/>
                    <a:pt x="0" y="2080"/>
                    <a:pt x="0" y="2458"/>
                  </a:cubicBezTo>
                  <a:cubicBezTo>
                    <a:pt x="0" y="2867"/>
                    <a:pt x="315" y="3182"/>
                    <a:pt x="694" y="3182"/>
                  </a:cubicBezTo>
                  <a:cubicBezTo>
                    <a:pt x="851" y="3182"/>
                    <a:pt x="1040" y="3119"/>
                    <a:pt x="1166" y="2993"/>
                  </a:cubicBezTo>
                  <a:cubicBezTo>
                    <a:pt x="1247" y="2933"/>
                    <a:pt x="1337" y="2904"/>
                    <a:pt x="1423" y="2904"/>
                  </a:cubicBezTo>
                  <a:cubicBezTo>
                    <a:pt x="1605" y="2904"/>
                    <a:pt x="1765" y="3031"/>
                    <a:pt x="1765" y="3245"/>
                  </a:cubicBezTo>
                  <a:lnTo>
                    <a:pt x="1765" y="5671"/>
                  </a:lnTo>
                  <a:lnTo>
                    <a:pt x="5671" y="5671"/>
                  </a:lnTo>
                  <a:cubicBezTo>
                    <a:pt x="6648" y="5671"/>
                    <a:pt x="7436" y="4883"/>
                    <a:pt x="7436" y="3907"/>
                  </a:cubicBezTo>
                  <a:lnTo>
                    <a:pt x="743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78" name="Google Shape;178;p4"/>
          <p:cNvSpPr txBox="1"/>
          <p:nvPr/>
        </p:nvSpPr>
        <p:spPr>
          <a:xfrm>
            <a:off x="1733550" y="1747325"/>
            <a:ext cx="4708800" cy="86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Pour faire face à des potentielles problématiques liées à des troubles de l’inhibition des </a:t>
            </a:r>
            <a:r>
              <a:rPr lang="fr" sz="1100">
                <a:solidFill>
                  <a:schemeClr val="dk1"/>
                </a:solidFill>
                <a:highlight>
                  <a:schemeClr val="lt1"/>
                </a:highlight>
              </a:rPr>
              <a:t>stagiaires</a:t>
            </a:r>
            <a:r>
              <a:rPr b="0" i="0" lang="fr" sz="1100" u="none" cap="none" strike="noStrike">
                <a:solidFill>
                  <a:srgbClr val="213A8E"/>
                </a:solidFill>
                <a:highlight>
                  <a:srgbClr val="FFFFFF"/>
                </a:highlight>
                <a:latin typeface="Arial"/>
                <a:ea typeface="Arial"/>
                <a:cs typeface="Arial"/>
                <a:sym typeface="Arial"/>
              </a:rPr>
              <a:t>, équipez-vous et proposez un dispositif type “bâton de parole”. Si certaines ou certains ont des difficultés de préhension, soyez </a:t>
            </a:r>
            <a:r>
              <a:rPr lang="fr" sz="1100">
                <a:solidFill>
                  <a:srgbClr val="213A8E"/>
                </a:solidFill>
                <a:highlight>
                  <a:srgbClr val="FFFFFF"/>
                </a:highlight>
              </a:rPr>
              <a:t>la personne</a:t>
            </a:r>
            <a:r>
              <a:rPr b="0" i="0" lang="fr" sz="1100" u="none" cap="none" strike="noStrike">
                <a:solidFill>
                  <a:srgbClr val="213A8E"/>
                </a:solidFill>
                <a:highlight>
                  <a:srgbClr val="FFFFFF"/>
                </a:highlight>
                <a:latin typeface="Arial"/>
                <a:ea typeface="Arial"/>
                <a:cs typeface="Arial"/>
                <a:sym typeface="Arial"/>
              </a:rPr>
              <a:t> qui fera voyager le “bâton de parole”.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213A8E"/>
      </a:dk1>
      <a:lt1>
        <a:srgbClr val="FFFFFF"/>
      </a:lt1>
      <a:dk2>
        <a:srgbClr val="595959"/>
      </a:dk2>
      <a:lt2>
        <a:srgbClr val="EEEEEE"/>
      </a:lt2>
      <a:accent1>
        <a:srgbClr val="78D2AA"/>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