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440000" cx="7560000"/>
  <p:notesSz cx="6858000" cy="9144000"/>
  <p:embeddedFontLst>
    <p:embeddedFont>
      <p:font typeface="Roboto"/>
      <p:regular r:id="rId7"/>
      <p:bold r:id="rId8"/>
      <p:italic r:id="rId9"/>
      <p:boldItalic r:id="rId10"/>
    </p:embeddedFont>
    <p:embeddedFont>
      <p:font typeface="Tahoma"/>
      <p:regular r:id="rId11"/>
      <p:bold r:id="rId12"/>
    </p:embeddedFont>
    <p:embeddedFont>
      <p:font typeface="Fir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27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3">
          <p15:clr>
            <a:srgbClr val="747775"/>
          </p15:clr>
        </p15:guide>
        <p15:guide id="6" orient="horz" pos="6093">
          <p15:clr>
            <a:srgbClr val="747775"/>
          </p15:clr>
        </p15:guide>
        <p15:guide id="7" orient="horz" pos="124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27"/>
        <p:guide pos="4490"/>
        <p:guide pos="483"/>
        <p:guide pos="483" orient="horz"/>
        <p:guide pos="6093" orient="horz"/>
        <p:guide pos="124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Tahoma-regular.fntdata"/><Relationship Id="rId10" Type="http://schemas.openxmlformats.org/officeDocument/2006/relationships/font" Target="fonts/Roboto-boldItalic.fntdata"/><Relationship Id="rId13" Type="http://schemas.openxmlformats.org/officeDocument/2006/relationships/font" Target="fonts/FiraSans-regular.fntdata"/><Relationship Id="rId12" Type="http://schemas.openxmlformats.org/officeDocument/2006/relationships/font" Target="fonts/Tahom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italic.fntdata"/><Relationship Id="rId15" Type="http://schemas.openxmlformats.org/officeDocument/2006/relationships/font" Target="fonts/FiraSans-italic.fntdata"/><Relationship Id="rId14" Type="http://schemas.openxmlformats.org/officeDocument/2006/relationships/font" Target="fonts/FiraSans-bold.fntdata"/><Relationship Id="rId16" Type="http://schemas.openxmlformats.org/officeDocument/2006/relationships/font" Target="fonts/Fira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268553ba25_0_52:notes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268553ba2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13A8E"/>
              </a:solidFill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13A8E"/>
              </a:solidFill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213A8E"/>
                </a:solidFill>
              </a:rPr>
              <a:t>Collectif</a:t>
            </a:r>
            <a:endParaRPr b="1" sz="1000">
              <a:solidFill>
                <a:srgbClr val="213A8E"/>
              </a:solidFill>
            </a:endParaRPr>
          </a:p>
        </p:txBody>
      </p:sp>
      <p:pic>
        <p:nvPicPr>
          <p:cNvPr id="16" name="Google Shape;16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oogle Shape;17;p2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18" name="Google Shape;18;p2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2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213A8E"/>
                </a:solidFill>
              </a:rPr>
              <a:t>1 heure maximum</a:t>
            </a:r>
            <a:endParaRPr b="1" sz="1000">
              <a:solidFill>
                <a:srgbClr val="213A8E"/>
              </a:solidFill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" name="Google Shape;23;p2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24" name="Google Shape;24;p2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7" name="Google Shape;27;p2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800">
                <a:solidFill>
                  <a:srgbClr val="213A8E"/>
                </a:solidFill>
              </a:rPr>
              <a:t>S’exprimer</a:t>
            </a:r>
            <a:endParaRPr b="1" sz="800">
              <a:solidFill>
                <a:srgbClr val="213A8E"/>
              </a:solidFill>
            </a:endParaRPr>
          </a:p>
        </p:txBody>
      </p:sp>
      <p:sp>
        <p:nvSpPr>
          <p:cNvPr id="28" name="Google Shape;28;p2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800">
                <a:solidFill>
                  <a:srgbClr val="213A8E"/>
                </a:solidFill>
              </a:rPr>
              <a:t>Faire un choix</a:t>
            </a:r>
            <a:endParaRPr b="1" sz="800">
              <a:solidFill>
                <a:srgbClr val="213A8E"/>
              </a:solidFill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213A8E"/>
                </a:solidFill>
              </a:rPr>
              <a:t>6 max</a:t>
            </a:r>
            <a:endParaRPr b="1">
              <a:solidFill>
                <a:srgbClr val="213A8E"/>
              </a:solidFill>
            </a:endParaRPr>
          </a:p>
        </p:txBody>
      </p:sp>
      <p:sp>
        <p:nvSpPr>
          <p:cNvPr id="30" name="Google Shape;30;p2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4" name="Google Shape;64;p11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1"/>
          <p:cNvSpPr txBox="1"/>
          <p:nvPr/>
        </p:nvSpPr>
        <p:spPr>
          <a:xfrm>
            <a:off x="11430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</a:t>
            </a:r>
            <a:endParaRPr/>
          </a:p>
        </p:txBody>
      </p:sp>
      <p:sp>
        <p:nvSpPr>
          <p:cNvPr id="68" name="Google Shape;68;p12"/>
          <p:cNvSpPr txBox="1"/>
          <p:nvPr/>
        </p:nvSpPr>
        <p:spPr>
          <a:xfrm>
            <a:off x="8382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2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4" name="Google Shape;34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7" name="Google Shape;57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</a:t>
            </a:r>
            <a:endParaRPr/>
          </a:p>
        </p:txBody>
      </p:sp>
      <p:sp>
        <p:nvSpPr>
          <p:cNvPr id="75" name="Google Shape;75;p13"/>
          <p:cNvSpPr txBox="1"/>
          <p:nvPr/>
        </p:nvSpPr>
        <p:spPr>
          <a:xfrm>
            <a:off x="979650" y="985650"/>
            <a:ext cx="5381700" cy="86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mots de passe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dois m’inscrire pour aller sur certains sites comme les réseaux sociaux.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On me demande un mot de passe sécurisé. Il est sécurisé si il  y a :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12 signes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 sz="1200">
                <a:latin typeface="Roboto"/>
                <a:ea typeface="Roboto"/>
                <a:cs typeface="Roboto"/>
                <a:sym typeface="Roboto"/>
              </a:rPr>
              <a:t>	des lettres Majuscules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des lettres minuscules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des chiffres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des signes spéciaux comme @ ou -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Le mot de passe m’appartient. Je suis la seule personne à connaître mon mot de passe. Il protège mes données personnelles.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données personnelles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Mes données personnelles ce sont par exemple :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Mon nom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Mon adresse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 	Mon numéro de compte bancaire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Mes données personnelles sont importantes. </a:t>
            </a:r>
            <a:br>
              <a:rPr lang="fr" sz="1200"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latin typeface="Roboto"/>
                <a:ea typeface="Roboto"/>
                <a:cs typeface="Roboto"/>
                <a:sym typeface="Roboto"/>
              </a:rPr>
              <a:t>Elles m’appartiennent.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Je suis informé et je décide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Si j’ai peur d’oublier mon mot de passe, je peux le laisser à quelqu’un de confiance comme quelqu’un de ma famille, une éducatrice ou un éducateur.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Je lui dis mes règles pour utiliser mon mot de passe : 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 	Elle utilise toujours mon mot de passe avec moi.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 	Elle garde secret mon mot de passe.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 	Je peux changer mon mot de passe quand je veux.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Nous sommes tous les 2 d'accord avec ces règles.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979650" y="406050"/>
            <a:ext cx="2868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1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Mon mot de passe  </a:t>
            </a:r>
            <a:endParaRPr b="1" sz="21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77" name="Google Shape;77;p13"/>
          <p:cNvGrpSpPr/>
          <p:nvPr/>
        </p:nvGrpSpPr>
        <p:grpSpPr>
          <a:xfrm>
            <a:off x="138821" y="507611"/>
            <a:ext cx="442373" cy="420775"/>
            <a:chOff x="-6690625" y="3631325"/>
            <a:chExt cx="307225" cy="292225"/>
          </a:xfrm>
        </p:grpSpPr>
        <p:sp>
          <p:nvSpPr>
            <p:cNvPr id="78" name="Google Shape;78;p13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